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256" r:id="rId2"/>
    <p:sldId id="290" r:id="rId3"/>
    <p:sldId id="257" r:id="rId4"/>
    <p:sldId id="292" r:id="rId5"/>
    <p:sldId id="258" r:id="rId6"/>
    <p:sldId id="259" r:id="rId7"/>
    <p:sldId id="260" r:id="rId8"/>
    <p:sldId id="289" r:id="rId9"/>
    <p:sldId id="273" r:id="rId10"/>
    <p:sldId id="276" r:id="rId11"/>
    <p:sldId id="274" r:id="rId12"/>
    <p:sldId id="271" r:id="rId13"/>
    <p:sldId id="275" r:id="rId14"/>
    <p:sldId id="262" r:id="rId15"/>
    <p:sldId id="263" r:id="rId16"/>
    <p:sldId id="267" r:id="rId17"/>
    <p:sldId id="277" r:id="rId18"/>
    <p:sldId id="291" r:id="rId19"/>
    <p:sldId id="268" r:id="rId20"/>
    <p:sldId id="286"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57" autoAdjust="0"/>
  </p:normalViewPr>
  <p:slideViewPr>
    <p:cSldViewPr>
      <p:cViewPr varScale="1">
        <p:scale>
          <a:sx n="84" d="100"/>
          <a:sy n="84" d="100"/>
        </p:scale>
        <p:origin x="96" y="312"/>
      </p:cViewPr>
      <p:guideLst>
        <p:guide orient="horz" pos="2160"/>
        <p:guide pos="2880"/>
      </p:guideLst>
    </p:cSldViewPr>
  </p:slideViewPr>
  <p:outlineViewPr>
    <p:cViewPr>
      <p:scale>
        <a:sx n="33" d="100"/>
        <a:sy n="33" d="100"/>
      </p:scale>
      <p:origin x="36" y="99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8B6EE-43C1-44F2-80A0-C3B187DEA3AF}" type="datetimeFigureOut">
              <a:rPr lang="en-US" smtClean="0"/>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0E86B-B8EE-4488-90F7-CEA3E6C8BA88}" type="slidenum">
              <a:rPr lang="en-US" smtClean="0"/>
              <a:pPr/>
              <a:t>‹#›</a:t>
            </a:fld>
            <a:endParaRPr lang="en-US"/>
          </a:p>
        </p:txBody>
      </p:sp>
    </p:spTree>
    <p:extLst>
      <p:ext uri="{BB962C8B-B14F-4D97-AF65-F5344CB8AC3E}">
        <p14:creationId xmlns:p14="http://schemas.microsoft.com/office/powerpoint/2010/main" val="19064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00E86B-B8EE-4488-90F7-CEA3E6C8BA88}" type="slidenum">
              <a:rPr lang="en-US" smtClean="0"/>
              <a:pPr/>
              <a:t>20</a:t>
            </a:fld>
            <a:endParaRPr lang="en-US"/>
          </a:p>
        </p:txBody>
      </p:sp>
    </p:spTree>
    <p:extLst>
      <p:ext uri="{BB962C8B-B14F-4D97-AF65-F5344CB8AC3E}">
        <p14:creationId xmlns:p14="http://schemas.microsoft.com/office/powerpoint/2010/main" val="12489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endParaRPr lang="en-US"/>
          </a:p>
        </p:txBody>
      </p:sp>
      <p:sp>
        <p:nvSpPr>
          <p:cNvPr id="133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33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13317" name="Rectangle 5"/>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13318" name="Rectangle 6"/>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13319" name="Rectangle 7"/>
          <p:cNvSpPr>
            <a:spLocks noGrp="1" noChangeArrowheads="1"/>
          </p:cNvSpPr>
          <p:nvPr>
            <p:ph type="sldNum" sz="quarter" idx="4"/>
          </p:nvPr>
        </p:nvSpPr>
        <p:spPr>
          <a:xfrm>
            <a:off x="6553200" y="6248400"/>
            <a:ext cx="1905000" cy="457200"/>
          </a:xfrm>
        </p:spPr>
        <p:txBody>
          <a:bodyPr/>
          <a:lstStyle>
            <a:lvl1pPr>
              <a:defRPr/>
            </a:lvl1pPr>
          </a:lstStyle>
          <a:p>
            <a:fld id="{80AE56A9-0022-45CF-BE96-31626139766C}" type="slidenum">
              <a:rPr lang="en-US"/>
              <a:pPr/>
              <a:t>‹#›</a:t>
            </a:fld>
            <a:endParaRPr lang="en-US"/>
          </a:p>
        </p:txBody>
      </p:sp>
      <p:grpSp>
        <p:nvGrpSpPr>
          <p:cNvPr id="13320" name="Group 8"/>
          <p:cNvGrpSpPr>
            <a:grpSpLocks/>
          </p:cNvGrpSpPr>
          <p:nvPr/>
        </p:nvGrpSpPr>
        <p:grpSpPr bwMode="auto">
          <a:xfrm>
            <a:off x="195263" y="234950"/>
            <a:ext cx="3787775" cy="1778000"/>
            <a:chOff x="123" y="148"/>
            <a:chExt cx="2386" cy="1120"/>
          </a:xfrm>
        </p:grpSpPr>
        <p:sp>
          <p:nvSpPr>
            <p:cNvPr id="13321"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3322"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3323"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3324" name="Group 12"/>
            <p:cNvGrpSpPr>
              <a:grpSpLocks/>
            </p:cNvGrpSpPr>
            <p:nvPr userDrawn="1"/>
          </p:nvGrpSpPr>
          <p:grpSpPr bwMode="auto">
            <a:xfrm>
              <a:off x="123" y="148"/>
              <a:ext cx="2386" cy="1081"/>
              <a:chOff x="123" y="148"/>
              <a:chExt cx="2386" cy="1081"/>
            </a:xfrm>
          </p:grpSpPr>
          <p:sp>
            <p:nvSpPr>
              <p:cNvPr id="13325"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3326"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3327"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3328"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3329"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grpSp>
        <p:nvGrpSpPr>
          <p:cNvPr id="13330" name="Group 18"/>
          <p:cNvGrpSpPr>
            <a:grpSpLocks/>
          </p:cNvGrpSpPr>
          <p:nvPr/>
        </p:nvGrpSpPr>
        <p:grpSpPr bwMode="auto">
          <a:xfrm>
            <a:off x="7915275" y="4368800"/>
            <a:ext cx="742950" cy="1058863"/>
            <a:chOff x="4986" y="2752"/>
            <a:chExt cx="468" cy="667"/>
          </a:xfrm>
        </p:grpSpPr>
        <p:sp>
          <p:nvSpPr>
            <p:cNvPr id="13331"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endParaRPr lang="en-US"/>
            </a:p>
          </p:txBody>
        </p:sp>
        <p:sp>
          <p:nvSpPr>
            <p:cNvPr id="13332"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endParaRPr lang="en-US"/>
            </a:p>
          </p:txBody>
        </p:sp>
        <p:sp>
          <p:nvSpPr>
            <p:cNvPr id="13333" name="Freeform 21"/>
            <p:cNvSpPr>
              <a:spLocks/>
            </p:cNvSpPr>
            <p:nvPr userDrawn="1"/>
          </p:nvSpPr>
          <p:spPr bwMode="auto">
            <a:xfrm rot="7320404">
              <a:off x="5000" y="2912"/>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grpSp>
          <p:nvGrpSpPr>
            <p:cNvPr id="13334" name="Group 22"/>
            <p:cNvGrpSpPr>
              <a:grpSpLocks/>
            </p:cNvGrpSpPr>
            <p:nvPr userDrawn="1"/>
          </p:nvGrpSpPr>
          <p:grpSpPr bwMode="auto">
            <a:xfrm>
              <a:off x="4986" y="2752"/>
              <a:ext cx="468" cy="667"/>
              <a:chOff x="4986" y="2752"/>
              <a:chExt cx="468" cy="667"/>
            </a:xfrm>
          </p:grpSpPr>
          <p:sp>
            <p:nvSpPr>
              <p:cNvPr id="13335"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3336"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3337"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3338" name="Freeform 26"/>
              <p:cNvSpPr>
                <a:spLocks/>
              </p:cNvSpPr>
              <p:nvPr userDrawn="1"/>
            </p:nvSpPr>
            <p:spPr bwMode="auto">
              <a:xfrm rot="7320404">
                <a:off x="5363" y="2874"/>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3339" name="Freeform 27"/>
              <p:cNvSpPr>
                <a:spLocks/>
              </p:cNvSpPr>
              <p:nvPr userDrawn="1"/>
            </p:nvSpPr>
            <p:spPr bwMode="auto">
              <a:xfrm rot="7320404">
                <a:off x="5136"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grpSp>
      </p:grpSp>
      <p:sp>
        <p:nvSpPr>
          <p:cNvPr id="13340"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endParaRPr lang="en-US"/>
          </a:p>
        </p:txBody>
      </p:sp>
      <p:sp>
        <p:nvSpPr>
          <p:cNvPr id="13341"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B2C502-E3C7-4935-ABDD-6836F883EF8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FDC949-4344-4111-9015-D7C8F7247C5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BC0849-C40D-4A45-8C41-1CFA3F23BF7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488C96-A224-4636-97BC-180DE60C489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5B3639-7934-4246-8366-2B29EE81E0D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07475D-7894-4B15-80BB-9BD236D008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CFA9A0-DBCC-43DC-BB3A-6DC4C3992CC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3C49BE-2BC0-4104-9C6B-4117C534C9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2B64E-AE9B-404C-B10F-E68783049F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91A336-11DD-4B9F-ACB2-AC7F917B5A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endParaRPr lang="en-US"/>
          </a:p>
        </p:txBody>
      </p:sp>
      <p:sp>
        <p:nvSpPr>
          <p:cNvPr id="1229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229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229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40420E7F-ECA0-4689-ABAB-A5FB55593A31}" type="slidenum">
              <a:rPr lang="en-US"/>
              <a:pPr/>
              <a:t>‹#›</a:t>
            </a:fld>
            <a:endParaRPr lang="en-US"/>
          </a:p>
        </p:txBody>
      </p:sp>
      <p:sp>
        <p:nvSpPr>
          <p:cNvPr id="1229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endParaRPr lang="en-US"/>
          </a:p>
        </p:txBody>
      </p:sp>
      <p:sp>
        <p:nvSpPr>
          <p:cNvPr id="1229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endParaRPr lang="en-US"/>
          </a:p>
        </p:txBody>
      </p:sp>
      <p:grpSp>
        <p:nvGrpSpPr>
          <p:cNvPr id="12298" name="Group 10"/>
          <p:cNvGrpSpPr>
            <a:grpSpLocks/>
          </p:cNvGrpSpPr>
          <p:nvPr/>
        </p:nvGrpSpPr>
        <p:grpSpPr bwMode="auto">
          <a:xfrm>
            <a:off x="7938" y="5540375"/>
            <a:ext cx="1784350" cy="1246188"/>
            <a:chOff x="5" y="3490"/>
            <a:chExt cx="1124" cy="785"/>
          </a:xfrm>
        </p:grpSpPr>
        <p:sp>
          <p:nvSpPr>
            <p:cNvPr id="12299"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endParaRPr lang="en-US"/>
            </a:p>
          </p:txBody>
        </p:sp>
        <p:sp>
          <p:nvSpPr>
            <p:cNvPr id="12300"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endParaRPr lang="en-US"/>
            </a:p>
          </p:txBody>
        </p:sp>
        <p:sp>
          <p:nvSpPr>
            <p:cNvPr id="12301"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endParaRPr lang="en-US"/>
            </a:p>
          </p:txBody>
        </p:sp>
        <p:sp>
          <p:nvSpPr>
            <p:cNvPr id="12302"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endParaRPr lang="en-US"/>
            </a:p>
          </p:txBody>
        </p:sp>
        <p:sp>
          <p:nvSpPr>
            <p:cNvPr id="12303"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endParaRPr lang="en-US"/>
            </a:p>
          </p:txBody>
        </p:sp>
        <p:sp>
          <p:nvSpPr>
            <p:cNvPr id="12304"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endParaRPr lang="en-US"/>
            </a:p>
          </p:txBody>
        </p:sp>
        <p:sp>
          <p:nvSpPr>
            <p:cNvPr id="12305"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endParaRPr lang="en-US"/>
            </a:p>
          </p:txBody>
        </p:sp>
        <p:sp>
          <p:nvSpPr>
            <p:cNvPr id="12306"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endParaRPr lang="en-US"/>
            </a:p>
          </p:txBody>
        </p:sp>
        <p:sp>
          <p:nvSpPr>
            <p:cNvPr id="12307"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endParaRPr lang="en-US"/>
            </a:p>
          </p:txBody>
        </p:sp>
        <p:grpSp>
          <p:nvGrpSpPr>
            <p:cNvPr id="12308" name="Group 20"/>
            <p:cNvGrpSpPr>
              <a:grpSpLocks/>
            </p:cNvGrpSpPr>
            <p:nvPr userDrawn="1"/>
          </p:nvGrpSpPr>
          <p:grpSpPr bwMode="auto">
            <a:xfrm>
              <a:off x="5" y="3490"/>
              <a:ext cx="1124" cy="780"/>
              <a:chOff x="5" y="3490"/>
              <a:chExt cx="1124" cy="780"/>
            </a:xfrm>
          </p:grpSpPr>
          <p:grpSp>
            <p:nvGrpSpPr>
              <p:cNvPr id="12309" name="Group 21"/>
              <p:cNvGrpSpPr>
                <a:grpSpLocks/>
              </p:cNvGrpSpPr>
              <p:nvPr userDrawn="1"/>
            </p:nvGrpSpPr>
            <p:grpSpPr bwMode="auto">
              <a:xfrm>
                <a:off x="499" y="3562"/>
                <a:ext cx="548" cy="708"/>
                <a:chOff x="499" y="3562"/>
                <a:chExt cx="548" cy="708"/>
              </a:xfrm>
            </p:grpSpPr>
            <p:sp>
              <p:nvSpPr>
                <p:cNvPr id="12310"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endParaRPr lang="en-US"/>
                </a:p>
              </p:txBody>
            </p:sp>
            <p:sp>
              <p:nvSpPr>
                <p:cNvPr id="12311"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endParaRPr lang="en-US"/>
                </a:p>
              </p:txBody>
            </p:sp>
            <p:sp>
              <p:nvSpPr>
                <p:cNvPr id="12312"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endParaRPr lang="en-US"/>
                </a:p>
              </p:txBody>
            </p:sp>
          </p:grpSp>
          <p:sp>
            <p:nvSpPr>
              <p:cNvPr id="12313"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endParaRPr lang="en-US"/>
              </a:p>
            </p:txBody>
          </p:sp>
          <p:sp>
            <p:nvSpPr>
              <p:cNvPr id="12314"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endParaRPr lang="en-US"/>
              </a:p>
            </p:txBody>
          </p:sp>
          <p:sp>
            <p:nvSpPr>
              <p:cNvPr id="12315"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endParaRPr lang="en-US"/>
              </a:p>
            </p:txBody>
          </p:sp>
          <p:grpSp>
            <p:nvGrpSpPr>
              <p:cNvPr id="12316" name="Group 28"/>
              <p:cNvGrpSpPr>
                <a:grpSpLocks/>
              </p:cNvGrpSpPr>
              <p:nvPr userDrawn="1"/>
            </p:nvGrpSpPr>
            <p:grpSpPr bwMode="auto">
              <a:xfrm>
                <a:off x="5" y="3490"/>
                <a:ext cx="1124" cy="678"/>
                <a:chOff x="5" y="3490"/>
                <a:chExt cx="1124" cy="678"/>
              </a:xfrm>
            </p:grpSpPr>
            <p:sp>
              <p:nvSpPr>
                <p:cNvPr id="12317"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endParaRPr lang="en-US"/>
                </a:p>
              </p:txBody>
            </p:sp>
            <p:sp>
              <p:nvSpPr>
                <p:cNvPr id="12318"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endParaRPr lang="en-US"/>
                </a:p>
              </p:txBody>
            </p:sp>
            <p:sp>
              <p:nvSpPr>
                <p:cNvPr id="12319"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endParaRPr lang="en-US"/>
                </a:p>
              </p:txBody>
            </p:sp>
            <p:sp>
              <p:nvSpPr>
                <p:cNvPr id="12320"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endParaRPr lang="en-US"/>
                </a:p>
              </p:txBody>
            </p:sp>
            <p:sp>
              <p:nvSpPr>
                <p:cNvPr id="12321"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endParaRPr lang="en-US"/>
                </a:p>
              </p:txBody>
            </p:sp>
            <p:sp>
              <p:nvSpPr>
                <p:cNvPr id="12322"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endParaRPr lang="en-US"/>
                </a:p>
              </p:txBody>
            </p:sp>
            <p:sp>
              <p:nvSpPr>
                <p:cNvPr id="12323"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endParaRPr lang="en-US"/>
                </a:p>
              </p:txBody>
            </p:sp>
            <p:sp>
              <p:nvSpPr>
                <p:cNvPr id="12324"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endParaRPr lang="en-US"/>
                </a:p>
              </p:txBody>
            </p:sp>
          </p:grpSp>
        </p:grpSp>
      </p:grpSp>
      <p:grpSp>
        <p:nvGrpSpPr>
          <p:cNvPr id="12325" name="Group 37"/>
          <p:cNvGrpSpPr>
            <a:grpSpLocks/>
          </p:cNvGrpSpPr>
          <p:nvPr/>
        </p:nvGrpSpPr>
        <p:grpSpPr bwMode="auto">
          <a:xfrm>
            <a:off x="8680450" y="2116138"/>
            <a:ext cx="385763" cy="4308475"/>
            <a:chOff x="5468" y="1333"/>
            <a:chExt cx="243" cy="2714"/>
          </a:xfrm>
        </p:grpSpPr>
        <p:sp>
          <p:nvSpPr>
            <p:cNvPr id="12326"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sp>
          <p:nvSpPr>
            <p:cNvPr id="12327"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endParaRPr lang="en-US"/>
            </a:p>
          </p:txBody>
        </p:sp>
      </p:grpSp>
      <p:grpSp>
        <p:nvGrpSpPr>
          <p:cNvPr id="12328" name="Group 40"/>
          <p:cNvGrpSpPr>
            <a:grpSpLocks/>
          </p:cNvGrpSpPr>
          <p:nvPr/>
        </p:nvGrpSpPr>
        <p:grpSpPr bwMode="auto">
          <a:xfrm>
            <a:off x="7318375" y="90488"/>
            <a:ext cx="2133600" cy="1911350"/>
            <a:chOff x="4610" y="57"/>
            <a:chExt cx="1344" cy="1204"/>
          </a:xfrm>
        </p:grpSpPr>
        <p:grpSp>
          <p:nvGrpSpPr>
            <p:cNvPr id="12329" name="Group 41"/>
            <p:cNvGrpSpPr>
              <a:grpSpLocks/>
            </p:cNvGrpSpPr>
            <p:nvPr userDrawn="1"/>
          </p:nvGrpSpPr>
          <p:grpSpPr bwMode="auto">
            <a:xfrm>
              <a:off x="4610" y="57"/>
              <a:ext cx="1344" cy="1204"/>
              <a:chOff x="4610" y="57"/>
              <a:chExt cx="1344" cy="1204"/>
            </a:xfrm>
          </p:grpSpPr>
          <p:sp>
            <p:nvSpPr>
              <p:cNvPr id="12330"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endParaRPr lang="en-US"/>
              </a:p>
            </p:txBody>
          </p:sp>
          <p:grpSp>
            <p:nvGrpSpPr>
              <p:cNvPr id="12331" name="Group 43"/>
              <p:cNvGrpSpPr>
                <a:grpSpLocks/>
              </p:cNvGrpSpPr>
              <p:nvPr userDrawn="1"/>
            </p:nvGrpSpPr>
            <p:grpSpPr bwMode="auto">
              <a:xfrm>
                <a:off x="4610" y="57"/>
                <a:ext cx="1344" cy="985"/>
                <a:chOff x="4610" y="57"/>
                <a:chExt cx="1344" cy="985"/>
              </a:xfrm>
            </p:grpSpPr>
            <p:sp>
              <p:nvSpPr>
                <p:cNvPr id="12332"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endParaRPr lang="en-US"/>
                </a:p>
              </p:txBody>
            </p:sp>
            <p:sp>
              <p:nvSpPr>
                <p:cNvPr id="12333" name="Freeform 45"/>
                <p:cNvSpPr>
                  <a:spLocks/>
                </p:cNvSpPr>
                <p:nvPr userDrawn="1"/>
              </p:nvSpPr>
              <p:spPr bwMode="auto">
                <a:xfrm rot="-3172564">
                  <a:off x="5048" y="33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endParaRPr lang="en-US"/>
                </a:p>
              </p:txBody>
            </p:sp>
            <p:sp>
              <p:nvSpPr>
                <p:cNvPr id="12334" name="Freeform 46"/>
                <p:cNvSpPr>
                  <a:spLocks/>
                </p:cNvSpPr>
                <p:nvPr userDrawn="1"/>
              </p:nvSpPr>
              <p:spPr bwMode="auto">
                <a:xfrm rot="-3172564">
                  <a:off x="4858" y="18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endParaRPr lang="en-US"/>
                </a:p>
              </p:txBody>
            </p:sp>
            <p:sp>
              <p:nvSpPr>
                <p:cNvPr id="12335"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endParaRPr lang="en-US"/>
                </a:p>
              </p:txBody>
            </p:sp>
            <p:sp>
              <p:nvSpPr>
                <p:cNvPr id="12336" name="Freeform 48"/>
                <p:cNvSpPr>
                  <a:spLocks/>
                </p:cNvSpPr>
                <p:nvPr userDrawn="1"/>
              </p:nvSpPr>
              <p:spPr bwMode="auto">
                <a:xfrm rot="-3172564">
                  <a:off x="5297" y="89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endParaRPr lang="en-US"/>
                </a:p>
              </p:txBody>
            </p:sp>
            <p:sp>
              <p:nvSpPr>
                <p:cNvPr id="12337" name="Freeform 49"/>
                <p:cNvSpPr>
                  <a:spLocks/>
                </p:cNvSpPr>
                <p:nvPr userDrawn="1"/>
              </p:nvSpPr>
              <p:spPr bwMode="auto">
                <a:xfrm rot="-3172564">
                  <a:off x="5253" y="80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endParaRPr lang="en-US"/>
                </a:p>
              </p:txBody>
            </p:sp>
            <p:sp>
              <p:nvSpPr>
                <p:cNvPr id="12338"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endParaRPr lang="en-US"/>
                </a:p>
              </p:txBody>
            </p:sp>
            <p:sp>
              <p:nvSpPr>
                <p:cNvPr id="12339" name="Freeform 51"/>
                <p:cNvSpPr>
                  <a:spLocks/>
                </p:cNvSpPr>
                <p:nvPr userDrawn="1"/>
              </p:nvSpPr>
              <p:spPr bwMode="auto">
                <a:xfrm rot="-3172564">
                  <a:off x="4948" y="14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endParaRPr lang="en-US"/>
                </a:p>
              </p:txBody>
            </p:sp>
          </p:grpSp>
        </p:grpSp>
        <p:sp>
          <p:nvSpPr>
            <p:cNvPr id="1234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latin typeface="Jokerman" pitchFamily="82" charset="0"/>
              </a:rPr>
              <a:t>Welcome to Curriculum Night!</a:t>
            </a:r>
          </a:p>
        </p:txBody>
      </p:sp>
      <p:pic>
        <p:nvPicPr>
          <p:cNvPr id="2052" name="Picture 4" descr="big-a"/>
          <p:cNvPicPr>
            <a:picLocks noChangeAspect="1" noChangeArrowheads="1"/>
          </p:cNvPicPr>
          <p:nvPr/>
        </p:nvPicPr>
        <p:blipFill>
          <a:blip r:embed="rId2" cstate="print"/>
          <a:srcRect/>
          <a:stretch>
            <a:fillRect/>
          </a:stretch>
        </p:blipFill>
        <p:spPr bwMode="auto">
          <a:xfrm>
            <a:off x="762000" y="2133600"/>
            <a:ext cx="857250" cy="1028700"/>
          </a:xfrm>
          <a:prstGeom prst="rect">
            <a:avLst/>
          </a:prstGeom>
          <a:noFill/>
        </p:spPr>
      </p:pic>
      <p:pic>
        <p:nvPicPr>
          <p:cNvPr id="2053" name="Picture 5" descr="big-b"/>
          <p:cNvPicPr>
            <a:picLocks noChangeAspect="1" noChangeArrowheads="1"/>
          </p:cNvPicPr>
          <p:nvPr/>
        </p:nvPicPr>
        <p:blipFill>
          <a:blip r:embed="rId3" cstate="print"/>
          <a:srcRect/>
          <a:stretch>
            <a:fillRect/>
          </a:stretch>
        </p:blipFill>
        <p:spPr bwMode="auto">
          <a:xfrm>
            <a:off x="4876800" y="762000"/>
            <a:ext cx="857250" cy="1028700"/>
          </a:xfrm>
          <a:prstGeom prst="rect">
            <a:avLst/>
          </a:prstGeom>
          <a:noFill/>
        </p:spPr>
      </p:pic>
      <p:pic>
        <p:nvPicPr>
          <p:cNvPr id="2054" name="Picture 6" descr="big-c"/>
          <p:cNvPicPr>
            <a:picLocks noChangeAspect="1" noChangeArrowheads="1"/>
          </p:cNvPicPr>
          <p:nvPr/>
        </p:nvPicPr>
        <p:blipFill>
          <a:blip r:embed="rId4" cstate="print"/>
          <a:srcRect/>
          <a:stretch>
            <a:fillRect/>
          </a:stretch>
        </p:blipFill>
        <p:spPr bwMode="auto">
          <a:xfrm>
            <a:off x="7620000" y="2209800"/>
            <a:ext cx="857250" cy="1028700"/>
          </a:xfrm>
          <a:prstGeom prst="rect">
            <a:avLst/>
          </a:prstGeom>
          <a:noFill/>
        </p:spPr>
      </p:pic>
      <p:pic>
        <p:nvPicPr>
          <p:cNvPr id="2055" name="Picture 7" descr="blkbdmath"/>
          <p:cNvPicPr>
            <a:picLocks noChangeAspect="1" noChangeArrowheads="1"/>
          </p:cNvPicPr>
          <p:nvPr/>
        </p:nvPicPr>
        <p:blipFill>
          <a:blip r:embed="rId5" cstate="print"/>
          <a:srcRect/>
          <a:stretch>
            <a:fillRect/>
          </a:stretch>
        </p:blipFill>
        <p:spPr bwMode="auto">
          <a:xfrm>
            <a:off x="3886200" y="5105400"/>
            <a:ext cx="1266825" cy="1095375"/>
          </a:xfrm>
          <a:prstGeom prst="rect">
            <a:avLst/>
          </a:prstGeom>
          <a:noFill/>
        </p:spPr>
      </p:pic>
      <p:pic>
        <p:nvPicPr>
          <p:cNvPr id="2056" name="Picture 8" descr="coolscnc"/>
          <p:cNvPicPr>
            <a:picLocks noChangeAspect="1" noChangeArrowheads="1"/>
          </p:cNvPicPr>
          <p:nvPr/>
        </p:nvPicPr>
        <p:blipFill>
          <a:blip r:embed="rId6" cstate="print"/>
          <a:srcRect/>
          <a:stretch>
            <a:fillRect/>
          </a:stretch>
        </p:blipFill>
        <p:spPr bwMode="auto">
          <a:xfrm>
            <a:off x="685800" y="4724400"/>
            <a:ext cx="1238250" cy="1485900"/>
          </a:xfrm>
          <a:prstGeom prst="rect">
            <a:avLst/>
          </a:prstGeom>
          <a:noFill/>
        </p:spPr>
      </p:pic>
      <p:pic>
        <p:nvPicPr>
          <p:cNvPr id="2057" name="Picture 9" descr="earth"/>
          <p:cNvPicPr>
            <a:picLocks noChangeAspect="1" noChangeArrowheads="1"/>
          </p:cNvPicPr>
          <p:nvPr/>
        </p:nvPicPr>
        <p:blipFill>
          <a:blip r:embed="rId7" cstate="print"/>
          <a:srcRect/>
          <a:stretch>
            <a:fillRect/>
          </a:stretch>
        </p:blipFill>
        <p:spPr bwMode="auto">
          <a:xfrm>
            <a:off x="7848600" y="5676900"/>
            <a:ext cx="984250" cy="1181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891786"/>
            <a:ext cx="6781800" cy="2677656"/>
          </a:xfrm>
          <a:prstGeom prst="rect">
            <a:avLst/>
          </a:prstGeom>
        </p:spPr>
        <p:txBody>
          <a:bodyPr wrap="square">
            <a:spAutoFit/>
          </a:bodyPr>
          <a:lstStyle/>
          <a:p>
            <a:pPr algn="ctr">
              <a:buNone/>
            </a:pPr>
            <a:r>
              <a:rPr lang="en-US" sz="2400" b="1" dirty="0" smtClean="0">
                <a:latin typeface="Kristen ITC" pitchFamily="66" charset="0"/>
              </a:rPr>
              <a:t>Independent Reading can include but is not limited to:</a:t>
            </a:r>
            <a:endParaRPr lang="en-US" sz="2400" dirty="0" smtClean="0">
              <a:latin typeface="Kristen ITC" pitchFamily="66" charset="0"/>
            </a:endParaRPr>
          </a:p>
          <a:p>
            <a:pPr lvl="0"/>
            <a:r>
              <a:rPr lang="en-US" sz="2400" dirty="0" smtClean="0">
                <a:latin typeface="Kristen ITC" pitchFamily="66" charset="0"/>
              </a:rPr>
              <a:t>-Reader’s Workshop</a:t>
            </a:r>
          </a:p>
          <a:p>
            <a:pPr lvl="0"/>
            <a:r>
              <a:rPr lang="en-US" sz="2400" dirty="0" smtClean="0">
                <a:latin typeface="Kristen ITC" pitchFamily="66" charset="0"/>
              </a:rPr>
              <a:t>-Independent Reading/Self-selected reading</a:t>
            </a:r>
          </a:p>
          <a:p>
            <a:pPr lvl="0"/>
            <a:r>
              <a:rPr lang="en-US" sz="2400" dirty="0" smtClean="0">
                <a:latin typeface="Kristen ITC" pitchFamily="66" charset="0"/>
              </a:rPr>
              <a:t>-Individual &amp; Small Group</a:t>
            </a:r>
          </a:p>
          <a:p>
            <a:pPr lvl="0"/>
            <a:r>
              <a:rPr lang="en-US" sz="2400" dirty="0" smtClean="0">
                <a:latin typeface="Kristen ITC" pitchFamily="66" charset="0"/>
              </a:rPr>
              <a:t>-</a:t>
            </a:r>
            <a:r>
              <a:rPr lang="en-US" sz="2400" b="1" u="sng" dirty="0" smtClean="0">
                <a:latin typeface="Kristen ITC" pitchFamily="66" charset="0"/>
              </a:rPr>
              <a:t>Conferences</a:t>
            </a:r>
          </a:p>
          <a:p>
            <a:pPr lvl="0"/>
            <a:endParaRPr lang="en-US" sz="2400" dirty="0"/>
          </a:p>
        </p:txBody>
      </p:sp>
      <p:sp>
        <p:nvSpPr>
          <p:cNvPr id="4" name="AutoShape 3"/>
          <p:cNvSpPr>
            <a:spLocks noChangeArrowheads="1"/>
          </p:cNvSpPr>
          <p:nvPr/>
        </p:nvSpPr>
        <p:spPr bwMode="auto">
          <a:xfrm rot="10800000" flipV="1">
            <a:off x="0" y="0"/>
            <a:ext cx="4024072" cy="2921938"/>
          </a:xfrm>
          <a:prstGeom prst="flowChartDocument">
            <a:avLst/>
          </a:prstGeom>
          <a:solidFill>
            <a:srgbClr val="0070C0"/>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Arial Black" pitchFamily="34" charset="0"/>
              </a:rPr>
              <a:t>Independent Reading</a:t>
            </a:r>
            <a:endParaRPr kumimoji="0" lang="en-US" sz="36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2590800" y="5410200"/>
            <a:ext cx="4572000" cy="781752"/>
          </a:xfrm>
          <a:prstGeom prst="rect">
            <a:avLst/>
          </a:prstGeom>
          <a:noFill/>
        </p:spPr>
        <p:txBody>
          <a:bodyPr wrap="square" rtlCol="0">
            <a:spAutoFit/>
          </a:bodyPr>
          <a:lstStyle/>
          <a:p>
            <a:pPr>
              <a:lnSpc>
                <a:spcPct val="80000"/>
              </a:lnSpc>
            </a:pPr>
            <a:r>
              <a:rPr lang="en-US" sz="2800" dirty="0" smtClean="0">
                <a:latin typeface="Kristen ITC" pitchFamily="66" charset="0"/>
              </a:rPr>
              <a:t>Levels </a:t>
            </a:r>
          </a:p>
          <a:p>
            <a:pPr lvl="1">
              <a:lnSpc>
                <a:spcPct val="80000"/>
              </a:lnSpc>
            </a:pPr>
            <a:r>
              <a:rPr lang="en-US" sz="1400" dirty="0" smtClean="0">
                <a:latin typeface="Kristen ITC" pitchFamily="66" charset="0"/>
              </a:rPr>
              <a:t>First grade: Level D –Level J/K</a:t>
            </a:r>
          </a:p>
          <a:p>
            <a:pPr lvl="1">
              <a:lnSpc>
                <a:spcPct val="80000"/>
              </a:lnSpc>
            </a:pPr>
            <a:r>
              <a:rPr lang="en-US" sz="1400" dirty="0" smtClean="0">
                <a:latin typeface="Kristen ITC" pitchFamily="66" charset="0"/>
              </a:rPr>
              <a:t>Range in the classroom: A-M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066800"/>
            <a:ext cx="8382000" cy="4142673"/>
          </a:xfrm>
          <a:prstGeom prst="rect">
            <a:avLst/>
          </a:prstGeom>
        </p:spPr>
        <p:txBody>
          <a:bodyPr wrap="square">
            <a:spAutoFit/>
          </a:bodyPr>
          <a:lstStyle/>
          <a:p>
            <a:pPr algn="ctr">
              <a:buNone/>
            </a:pPr>
            <a:r>
              <a:rPr lang="en-US" sz="4400" b="1" dirty="0" smtClean="0"/>
              <a:t>   c     </a:t>
            </a:r>
            <a:r>
              <a:rPr lang="en-US" sz="4400" b="1" dirty="0" smtClean="0">
                <a:latin typeface="Kristen ITC" pitchFamily="66" charset="0"/>
              </a:rPr>
              <a:t>can be:</a:t>
            </a:r>
          </a:p>
          <a:p>
            <a:pPr>
              <a:lnSpc>
                <a:spcPct val="120000"/>
              </a:lnSpc>
              <a:spcBef>
                <a:spcPts val="0"/>
              </a:spcBef>
              <a:buNone/>
            </a:pPr>
            <a:endParaRPr lang="en-US" sz="1600" b="1" i="1" dirty="0" smtClean="0"/>
          </a:p>
          <a:p>
            <a:pPr lvl="0"/>
            <a:endParaRPr lang="en-US" sz="3800" dirty="0" smtClean="0"/>
          </a:p>
          <a:p>
            <a:pPr lvl="0"/>
            <a:r>
              <a:rPr lang="en-US" sz="3200" dirty="0" smtClean="0">
                <a:latin typeface="Kristen ITC" pitchFamily="66" charset="0"/>
              </a:rPr>
              <a:t>Guided Reading</a:t>
            </a:r>
          </a:p>
          <a:p>
            <a:pPr lvl="0"/>
            <a:r>
              <a:rPr lang="en-US" sz="3200" dirty="0" smtClean="0">
                <a:latin typeface="Kristen ITC" pitchFamily="66" charset="0"/>
              </a:rPr>
              <a:t>Oral and written comprehension </a:t>
            </a:r>
          </a:p>
          <a:p>
            <a:pPr lvl="0"/>
            <a:r>
              <a:rPr lang="en-US" sz="1600" dirty="0" smtClean="0">
                <a:latin typeface="Kristen ITC" pitchFamily="66" charset="0"/>
              </a:rPr>
              <a:t>*my reading comprehension bookmark/reading log &amp; reading a-z book</a:t>
            </a:r>
          </a:p>
          <a:p>
            <a:pPr lvl="0"/>
            <a:r>
              <a:rPr lang="en-US" sz="3200" dirty="0" smtClean="0">
                <a:latin typeface="Kristen ITC" pitchFamily="66" charset="0"/>
              </a:rPr>
              <a:t>Shared Reading</a:t>
            </a:r>
          </a:p>
          <a:p>
            <a:pPr lvl="0"/>
            <a:r>
              <a:rPr lang="en-US" sz="3200" dirty="0" smtClean="0">
                <a:latin typeface="Kristen ITC" pitchFamily="66" charset="0"/>
              </a:rPr>
              <a:t>Interactive Read </a:t>
            </a:r>
            <a:r>
              <a:rPr lang="en-US" sz="3200" dirty="0" err="1" smtClean="0">
                <a:latin typeface="Kristen ITC" pitchFamily="66" charset="0"/>
              </a:rPr>
              <a:t>Alouds</a:t>
            </a:r>
            <a:endParaRPr lang="en-US" sz="3200" dirty="0" smtClean="0">
              <a:latin typeface="Kristen ITC" pitchFamily="66" charset="0"/>
            </a:endParaRPr>
          </a:p>
          <a:p>
            <a:pPr>
              <a:buNone/>
            </a:pPr>
            <a:endParaRPr lang="en-US" dirty="0"/>
          </a:p>
        </p:txBody>
      </p:sp>
      <p:sp>
        <p:nvSpPr>
          <p:cNvPr id="5" name="AutoShape 6"/>
          <p:cNvSpPr>
            <a:spLocks noChangeArrowheads="1"/>
          </p:cNvSpPr>
          <p:nvPr/>
        </p:nvSpPr>
        <p:spPr bwMode="auto">
          <a:xfrm rot="10800000">
            <a:off x="990600" y="0"/>
            <a:ext cx="3352800" cy="2540938"/>
          </a:xfrm>
          <a:prstGeom prst="flowChartDocument">
            <a:avLst/>
          </a:prstGeom>
          <a:solidFill>
            <a:srgbClr val="E36C0A"/>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1" compatLnSpc="1">
            <a:prstTxWarp prst="textNoShape">
              <a:avLst/>
            </a:prstTxWarp>
            <a:scene3d>
              <a:camera prst="orthographicFront">
                <a:rot lat="0" lon="0" rev="10800000"/>
              </a:camera>
              <a:lightRig rig="threePt" dir="t"/>
            </a:scene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Arial Black" pitchFamily="34" charset="0"/>
              </a:rPr>
              <a:t>Supported Reading</a:t>
            </a:r>
            <a:endParaRPr kumimoji="0" lang="en-U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382000" cy="4724400"/>
          </a:xfrm>
        </p:spPr>
        <p:txBody>
          <a:bodyPr/>
          <a:lstStyle/>
          <a:p>
            <a:pPr>
              <a:buNone/>
            </a:pPr>
            <a:endParaRPr lang="en-US" b="1" dirty="0" smtClean="0">
              <a:latin typeface="Kristen ITC" pitchFamily="66" charset="0"/>
            </a:endParaRPr>
          </a:p>
          <a:p>
            <a:pPr>
              <a:buNone/>
            </a:pPr>
            <a:r>
              <a:rPr lang="en-US" b="1" dirty="0" smtClean="0">
                <a:latin typeface="Kristen ITC" pitchFamily="66" charset="0"/>
              </a:rPr>
              <a:t>Writing can include but is not limited to:</a:t>
            </a:r>
            <a:endParaRPr lang="en-US" dirty="0" smtClean="0">
              <a:latin typeface="Kristen ITC" pitchFamily="66" charset="0"/>
            </a:endParaRPr>
          </a:p>
          <a:p>
            <a:pPr lvl="0"/>
            <a:r>
              <a:rPr lang="en-US" dirty="0" smtClean="0">
                <a:latin typeface="Kristen ITC" pitchFamily="66" charset="0"/>
              </a:rPr>
              <a:t>Writer’s Workshop</a:t>
            </a:r>
          </a:p>
          <a:p>
            <a:pPr lvl="0"/>
            <a:r>
              <a:rPr lang="en-US" dirty="0" smtClean="0">
                <a:latin typeface="Kristen ITC" pitchFamily="66" charset="0"/>
              </a:rPr>
              <a:t>Journaling and Reflections</a:t>
            </a:r>
          </a:p>
          <a:p>
            <a:pPr lvl="1"/>
            <a:r>
              <a:rPr lang="en-US" sz="1400" b="1" u="sng" dirty="0" smtClean="0">
                <a:latin typeface="Kristen ITC" pitchFamily="66" charset="0"/>
              </a:rPr>
              <a:t>Preparing at home for Monday weekend writing</a:t>
            </a:r>
          </a:p>
          <a:p>
            <a:pPr lvl="0"/>
            <a:r>
              <a:rPr lang="en-US" dirty="0" smtClean="0">
                <a:latin typeface="Kristen ITC" pitchFamily="66" charset="0"/>
              </a:rPr>
              <a:t>Writer’s Journals in the content 	areas</a:t>
            </a:r>
          </a:p>
          <a:p>
            <a:pPr lvl="4"/>
            <a:r>
              <a:rPr lang="en-US" dirty="0" smtClean="0">
                <a:latin typeface="Kristen ITC" pitchFamily="66" charset="0"/>
              </a:rPr>
              <a:t>* reader’s workshop, math/science, word work, writing</a:t>
            </a:r>
            <a:endParaRPr lang="en-US" dirty="0">
              <a:latin typeface="Kristen ITC" pitchFamily="66" charset="0"/>
            </a:endParaRPr>
          </a:p>
        </p:txBody>
      </p:sp>
      <p:sp>
        <p:nvSpPr>
          <p:cNvPr id="4" name="AutoShape 4"/>
          <p:cNvSpPr>
            <a:spLocks noGrp="1" noChangeArrowheads="1"/>
          </p:cNvSpPr>
          <p:nvPr>
            <p:ph type="title"/>
          </p:nvPr>
        </p:nvSpPr>
        <p:spPr bwMode="auto">
          <a:xfrm>
            <a:off x="685800" y="152400"/>
            <a:ext cx="3733800" cy="1905000"/>
          </a:xfrm>
          <a:prstGeom prst="flowChartDocument">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chemeClr val="tx1"/>
                </a:solidFill>
                <a:effectLst/>
                <a:latin typeface="Arial Black" pitchFamily="34" charset="0"/>
              </a:rPr>
              <a:t>Writing</a:t>
            </a:r>
            <a:endParaRPr kumimoji="0" lang="en-US"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685800" y="152400"/>
            <a:ext cx="6477000" cy="23050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675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700" i="0" u="none" strike="noStrike" kern="0" cap="none" spc="0" normalizeH="0" baseline="0" noProof="0" dirty="0" smtClean="0">
                <a:ln>
                  <a:noFill/>
                </a:ln>
                <a:solidFill>
                  <a:schemeClr val="tx1"/>
                </a:solidFill>
                <a:effectLst/>
                <a:uLnTx/>
                <a:uFillTx/>
                <a:latin typeface="Kristen ITC" pitchFamily="66" charset="0"/>
                <a:ea typeface="+mj-ea"/>
                <a:cs typeface="+mj-cs"/>
              </a:rPr>
              <a:t>Students explore the particulars of language across multiple genres including literature, informational texts, and poetry.  They investigate the meaning and structure of words, and the conventions and forms of written language through authentic text and a variety of word study strategies.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mj-lt"/>
                <a:ea typeface="+mj-ea"/>
                <a:cs typeface="+mj-cs"/>
              </a:rPr>
              <a:t/>
            </a:r>
            <a:br>
              <a:rPr kumimoji="0" lang="en-US" sz="4400" b="0" i="0" u="none" strike="noStrike" kern="0" cap="none" spc="0" normalizeH="0" baseline="0" noProof="0" dirty="0" smtClean="0">
                <a:ln>
                  <a:noFill/>
                </a:ln>
                <a:solidFill>
                  <a:schemeClr val="tx1"/>
                </a:solidFill>
                <a:effectLst/>
                <a:uLnTx/>
                <a:uFillTx/>
                <a:latin typeface="+mj-lt"/>
                <a:ea typeface="+mj-ea"/>
                <a:cs typeface="+mj-cs"/>
              </a:rPr>
            </a:br>
            <a:endParaRPr kumimoji="0" lang="en-US" sz="4400" b="0" i="0" u="none" strike="noStrike" kern="0" cap="none" spc="0" normalizeH="0" baseline="0" noProof="0" dirty="0">
              <a:ln>
                <a:noFill/>
              </a:ln>
              <a:solidFill>
                <a:schemeClr val="tx1"/>
              </a:solidFill>
              <a:effectLst/>
              <a:uLnTx/>
              <a:uFillTx/>
              <a:latin typeface="+mj-lt"/>
              <a:ea typeface="+mj-ea"/>
              <a:cs typeface="+mj-cs"/>
            </a:endParaRPr>
          </a:p>
        </p:txBody>
      </p:sp>
      <p:sp>
        <p:nvSpPr>
          <p:cNvPr id="7" name="AutoShape 5"/>
          <p:cNvSpPr>
            <a:spLocks noChangeArrowheads="1"/>
          </p:cNvSpPr>
          <p:nvPr/>
        </p:nvSpPr>
        <p:spPr bwMode="auto">
          <a:xfrm rot="10800000" flipH="1">
            <a:off x="3962400" y="4495800"/>
            <a:ext cx="3352800" cy="2133087"/>
          </a:xfrm>
          <a:prstGeom prst="flowChartDocument">
            <a:avLst/>
          </a:prstGeom>
          <a:solidFill>
            <a:srgbClr val="00B050"/>
          </a:solidFill>
          <a:ln w="38100">
            <a:solidFill>
              <a:srgbClr val="F2F2F2"/>
            </a:solidFill>
            <a:miter lim="800000"/>
            <a:headEnd/>
            <a:tailEnd/>
          </a:ln>
          <a:effectLst>
            <a:outerShdw dist="28398" dir="3806097" algn="ctr" rotWithShape="0">
              <a:srgbClr val="4E6128">
                <a:alpha val="50000"/>
              </a:srgbClr>
            </a:outerShdw>
          </a:effectLst>
        </p:spPr>
        <p:txBody>
          <a:bodyPr vert="horz" wrap="none" lIns="91440" tIns="45720" rIns="91440" bIns="45720" numCol="1" anchor="ctr" anchorCtr="1" compatLnSpc="1">
            <a:prstTxWarp prst="textNoShape">
              <a:avLst/>
            </a:prstTxWarp>
            <a:scene3d>
              <a:camera prst="orthographicFront">
                <a:rot lat="0" lon="0" rev="10800000"/>
              </a:camera>
              <a:lightRig rig="threePt" dir="t"/>
            </a:scene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ysClr val="windowText" lastClr="000000"/>
                </a:solidFill>
                <a:effectLst/>
                <a:latin typeface="Arial Black" pitchFamily="34" charset="0"/>
              </a:rPr>
              <a:t>Word Work</a:t>
            </a:r>
          </a:p>
        </p:txBody>
      </p:sp>
      <p:sp>
        <p:nvSpPr>
          <p:cNvPr id="8" name="Rectangle 7"/>
          <p:cNvSpPr/>
          <p:nvPr/>
        </p:nvSpPr>
        <p:spPr>
          <a:xfrm>
            <a:off x="609600" y="1981200"/>
            <a:ext cx="6172200" cy="2215991"/>
          </a:xfrm>
          <a:prstGeom prst="rect">
            <a:avLst/>
          </a:prstGeom>
        </p:spPr>
        <p:txBody>
          <a:bodyPr wrap="square">
            <a:spAutoFit/>
          </a:bodyPr>
          <a:lstStyle/>
          <a:p>
            <a:r>
              <a:rPr lang="en-US" sz="2400" b="1" dirty="0" smtClean="0">
                <a:latin typeface="Kristen ITC" pitchFamily="66" charset="0"/>
              </a:rPr>
              <a:t>Word Work can include but is not limited to:</a:t>
            </a:r>
          </a:p>
          <a:p>
            <a:r>
              <a:rPr lang="en-US" sz="2400" dirty="0" smtClean="0">
                <a:latin typeface="Kristen ITC" pitchFamily="66" charset="0"/>
              </a:rPr>
              <a:t> </a:t>
            </a:r>
          </a:p>
          <a:p>
            <a:pPr lvl="0">
              <a:buFont typeface="Arial" pitchFamily="34" charset="0"/>
              <a:buChar char="•"/>
            </a:pPr>
            <a:r>
              <a:rPr lang="en-US" sz="2400" dirty="0" smtClean="0">
                <a:latin typeface="Kristen ITC" pitchFamily="66" charset="0"/>
              </a:rPr>
              <a:t>Words Their Way</a:t>
            </a:r>
            <a:endParaRPr lang="en-US" sz="2400" i="1" dirty="0" smtClean="0">
              <a:latin typeface="Kristen ITC" pitchFamily="66" charset="0"/>
            </a:endParaRPr>
          </a:p>
          <a:p>
            <a:pPr lvl="0">
              <a:buFont typeface="Arial" pitchFamily="34" charset="0"/>
              <a:buChar char="•"/>
            </a:pPr>
            <a:r>
              <a:rPr lang="en-US" sz="2400" dirty="0" smtClean="0">
                <a:latin typeface="Kristen ITC" pitchFamily="66" charset="0"/>
              </a:rPr>
              <a:t>Vocabulary Work (Available on website)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latin typeface="Kristen ITC" pitchFamily="66" charset="0"/>
              </a:rPr>
              <a:t>Lunch</a:t>
            </a:r>
            <a:endParaRPr lang="en-US" dirty="0">
              <a:latin typeface="Kristen ITC" pitchFamily="66" charset="0"/>
            </a:endParaRPr>
          </a:p>
        </p:txBody>
      </p:sp>
      <p:sp>
        <p:nvSpPr>
          <p:cNvPr id="17411" name="Rectangle 3"/>
          <p:cNvSpPr>
            <a:spLocks noGrp="1" noChangeArrowheads="1"/>
          </p:cNvSpPr>
          <p:nvPr>
            <p:ph type="body" idx="1"/>
          </p:nvPr>
        </p:nvSpPr>
        <p:spPr>
          <a:xfrm>
            <a:off x="381000" y="1828800"/>
            <a:ext cx="8001000" cy="3657600"/>
          </a:xfrm>
        </p:spPr>
        <p:txBody>
          <a:bodyPr/>
          <a:lstStyle/>
          <a:p>
            <a:r>
              <a:rPr lang="en-US" dirty="0" smtClean="0">
                <a:latin typeface="Kristen ITC" pitchFamily="66" charset="0"/>
              </a:rPr>
              <a:t>Desserts</a:t>
            </a:r>
          </a:p>
          <a:p>
            <a:r>
              <a:rPr lang="en-US" dirty="0" smtClean="0">
                <a:latin typeface="Kristen ITC" pitchFamily="66" charset="0"/>
              </a:rPr>
              <a:t>Birthdays </a:t>
            </a:r>
            <a:endParaRPr lang="en-US" dirty="0">
              <a:latin typeface="Kristen ITC" pitchFamily="66" charset="0"/>
            </a:endParaRPr>
          </a:p>
          <a:p>
            <a:r>
              <a:rPr lang="en-US" dirty="0" smtClean="0">
                <a:latin typeface="Kristen ITC" pitchFamily="66" charset="0"/>
              </a:rPr>
              <a:t>Guest Lunch </a:t>
            </a:r>
          </a:p>
          <a:p>
            <a:r>
              <a:rPr lang="en-US" dirty="0" smtClean="0">
                <a:latin typeface="Kristen ITC" pitchFamily="66" charset="0"/>
              </a:rPr>
              <a:t>Peanut-Free Table</a:t>
            </a:r>
          </a:p>
          <a:p>
            <a:r>
              <a:rPr lang="en-US" dirty="0">
                <a:latin typeface="Kristen ITC" pitchFamily="66" charset="0"/>
              </a:rPr>
              <a:t>Healthy Snacks (No </a:t>
            </a:r>
            <a:r>
              <a:rPr lang="en-US" dirty="0" smtClean="0">
                <a:latin typeface="Kristen ITC" pitchFamily="66" charset="0"/>
              </a:rPr>
              <a:t>Juice!)</a:t>
            </a:r>
            <a:endParaRPr lang="en-US" dirty="0">
              <a:latin typeface="Kristen ITC"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latin typeface="Kristen ITC" pitchFamily="66" charset="0"/>
              </a:rPr>
              <a:t>Recess</a:t>
            </a:r>
            <a:endParaRPr lang="en-US" dirty="0">
              <a:latin typeface="Kristen ITC" pitchFamily="66" charset="0"/>
            </a:endParaRPr>
          </a:p>
        </p:txBody>
      </p:sp>
      <p:sp>
        <p:nvSpPr>
          <p:cNvPr id="18435" name="Rectangle 3"/>
          <p:cNvSpPr>
            <a:spLocks noGrp="1" noChangeArrowheads="1"/>
          </p:cNvSpPr>
          <p:nvPr>
            <p:ph type="body" idx="1"/>
          </p:nvPr>
        </p:nvSpPr>
        <p:spPr>
          <a:xfrm>
            <a:off x="685800" y="1600200"/>
            <a:ext cx="7696200" cy="3886200"/>
          </a:xfrm>
        </p:spPr>
        <p:txBody>
          <a:bodyPr/>
          <a:lstStyle/>
          <a:p>
            <a:pPr marL="0" indent="0">
              <a:buNone/>
            </a:pPr>
            <a:endParaRPr lang="en-US" sz="2800" dirty="0" smtClean="0">
              <a:latin typeface="Kristen ITC" pitchFamily="66" charset="0"/>
            </a:endParaRPr>
          </a:p>
          <a:p>
            <a:r>
              <a:rPr lang="en-US" sz="2800" dirty="0" smtClean="0">
                <a:latin typeface="Kristen ITC" pitchFamily="66" charset="0"/>
              </a:rPr>
              <a:t>Equipment from home (Nerf or soft, basketballs ok)</a:t>
            </a:r>
          </a:p>
          <a:p>
            <a:endParaRPr lang="en-US" sz="2800" dirty="0" smtClean="0">
              <a:latin typeface="Kristen ITC" pitchFamily="66" charset="0"/>
            </a:endParaRPr>
          </a:p>
          <a:p>
            <a:r>
              <a:rPr lang="en-US" sz="2800" dirty="0" smtClean="0">
                <a:latin typeface="Kristen ITC" pitchFamily="66" charset="0"/>
              </a:rPr>
              <a:t>School rules vs. Home rules</a:t>
            </a:r>
          </a:p>
          <a:p>
            <a:endParaRPr lang="en-US" sz="2800" dirty="0" smtClean="0">
              <a:latin typeface="Kristen ITC" pitchFamily="66" charset="0"/>
            </a:endParaRPr>
          </a:p>
          <a:p>
            <a:r>
              <a:rPr lang="en-US" sz="2800" dirty="0" smtClean="0">
                <a:latin typeface="Kristen ITC" pitchFamily="66" charset="0"/>
              </a:rPr>
              <a:t>Appropriate Dress (gym shoes)</a:t>
            </a:r>
            <a:endParaRPr lang="en-US" sz="2800" dirty="0">
              <a:latin typeface="Kristen ITC"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712763"/>
            <a:ext cx="8915400" cy="1143000"/>
          </a:xfrm>
        </p:spPr>
        <p:txBody>
          <a:bodyPr/>
          <a:lstStyle/>
          <a:p>
            <a:r>
              <a:rPr lang="en-US" dirty="0" smtClean="0">
                <a:latin typeface="Kristen ITC" pitchFamily="66" charset="0"/>
              </a:rPr>
              <a:t>D.E.S Classroom Behavior </a:t>
            </a:r>
            <a:r>
              <a:rPr lang="en-US" dirty="0">
                <a:latin typeface="Kristen ITC" pitchFamily="66" charset="0"/>
              </a:rPr>
              <a:t>Management</a:t>
            </a:r>
          </a:p>
        </p:txBody>
      </p:sp>
      <p:sp>
        <p:nvSpPr>
          <p:cNvPr id="22531" name="Rectangle 3"/>
          <p:cNvSpPr>
            <a:spLocks noGrp="1" noChangeArrowheads="1"/>
          </p:cNvSpPr>
          <p:nvPr>
            <p:ph type="body" idx="1"/>
          </p:nvPr>
        </p:nvSpPr>
        <p:spPr>
          <a:xfrm>
            <a:off x="685800" y="1828800"/>
            <a:ext cx="7696200" cy="4572000"/>
          </a:xfrm>
        </p:spPr>
        <p:txBody>
          <a:bodyPr/>
          <a:lstStyle/>
          <a:p>
            <a:pPr lvl="2"/>
            <a:r>
              <a:rPr lang="en-US" sz="2800" dirty="0" smtClean="0">
                <a:latin typeface="Kristen ITC" pitchFamily="66" charset="0"/>
              </a:rPr>
              <a:t>Classroom</a:t>
            </a:r>
          </a:p>
          <a:p>
            <a:pPr lvl="3"/>
            <a:r>
              <a:rPr lang="en-US" sz="2800" dirty="0" smtClean="0">
                <a:latin typeface="Kristen ITC" pitchFamily="66" charset="0"/>
              </a:rPr>
              <a:t>Whole class- Cotton Jar, </a:t>
            </a:r>
            <a:r>
              <a:rPr lang="en-US" sz="2800" dirty="0" err="1" smtClean="0">
                <a:latin typeface="Kristen ITC" pitchFamily="66" charset="0"/>
              </a:rPr>
              <a:t>Smarties</a:t>
            </a:r>
            <a:endParaRPr lang="en-US" sz="2800" dirty="0" smtClean="0">
              <a:latin typeface="Kristen ITC" pitchFamily="66" charset="0"/>
            </a:endParaRPr>
          </a:p>
          <a:p>
            <a:pPr lvl="3"/>
            <a:r>
              <a:rPr lang="en-US" sz="2800" dirty="0" smtClean="0">
                <a:latin typeface="Kristen ITC" pitchFamily="66" charset="0"/>
              </a:rPr>
              <a:t>Small Group- Starbursts</a:t>
            </a:r>
          </a:p>
          <a:p>
            <a:pPr lvl="3"/>
            <a:r>
              <a:rPr lang="en-US" sz="2800" dirty="0" smtClean="0">
                <a:latin typeface="Kristen ITC" pitchFamily="66" charset="0"/>
              </a:rPr>
              <a:t>Individual – Agenda </a:t>
            </a:r>
            <a:r>
              <a:rPr lang="en-US" sz="2800" dirty="0" smtClean="0">
                <a:latin typeface="Kristen ITC" pitchFamily="66" charset="0"/>
                <a:sym typeface="Wingdings" pitchFamily="2" charset="2"/>
              </a:rPr>
              <a:t></a:t>
            </a:r>
            <a:endParaRPr lang="en-US" sz="2800" dirty="0" smtClean="0">
              <a:latin typeface="Kristen ITC" pitchFamily="66" charset="0"/>
            </a:endParaRPr>
          </a:p>
          <a:p>
            <a:pPr lvl="2">
              <a:buFont typeface="Arial" pitchFamily="34" charset="0"/>
              <a:buChar char="•"/>
            </a:pPr>
            <a:endParaRPr lang="en-US" sz="2800" dirty="0" smtClean="0">
              <a:latin typeface="Kristen ITC" pitchFamily="66" charset="0"/>
            </a:endParaRPr>
          </a:p>
          <a:p>
            <a:pPr lvl="2">
              <a:buFont typeface="Arial" pitchFamily="34" charset="0"/>
              <a:buChar char="•"/>
            </a:pPr>
            <a:r>
              <a:rPr lang="en-US" sz="2800" dirty="0" smtClean="0">
                <a:latin typeface="Kristen ITC" pitchFamily="66" charset="0"/>
              </a:rPr>
              <a:t>Connect – Connect behavior will be handled by the connect teacher.</a:t>
            </a:r>
          </a:p>
          <a:p>
            <a:pPr lvl="2">
              <a:buFont typeface="Arial" pitchFamily="34" charset="0"/>
              <a:buChar char="•"/>
            </a:pPr>
            <a:endParaRPr lang="en-US" sz="2800" dirty="0">
              <a:latin typeface="Kristen ITC" pitchFamily="66" charset="0"/>
            </a:endParaRPr>
          </a:p>
          <a:p>
            <a:pPr lvl="2"/>
            <a:endParaRPr lang="en-US" dirty="0"/>
          </a:p>
          <a:p>
            <a:pPr lvl="2"/>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dirty="0" smtClean="0">
                <a:latin typeface="Kristen ITC" pitchFamily="66" charset="0"/>
              </a:rPr>
              <a:t>		Homework:</a:t>
            </a:r>
            <a:endParaRPr lang="en-US" dirty="0">
              <a:latin typeface="Kristen ITC" pitchFamily="66" charset="0"/>
            </a:endParaRPr>
          </a:p>
        </p:txBody>
      </p:sp>
      <p:sp>
        <p:nvSpPr>
          <p:cNvPr id="3" name="Content Placeholder 2"/>
          <p:cNvSpPr>
            <a:spLocks noGrp="1"/>
          </p:cNvSpPr>
          <p:nvPr>
            <p:ph idx="1"/>
          </p:nvPr>
        </p:nvSpPr>
        <p:spPr>
          <a:xfrm>
            <a:off x="1828800" y="1108710"/>
            <a:ext cx="7696200" cy="3657600"/>
          </a:xfrm>
        </p:spPr>
        <p:txBody>
          <a:bodyPr/>
          <a:lstStyle/>
          <a:p>
            <a:pPr marL="0" indent="0">
              <a:buNone/>
            </a:pPr>
            <a:r>
              <a:rPr lang="en-US" sz="1800" u="sng" dirty="0" smtClean="0">
                <a:latin typeface="Kristen ITC" pitchFamily="66" charset="0"/>
              </a:rPr>
              <a:t>Current:</a:t>
            </a:r>
          </a:p>
          <a:p>
            <a:r>
              <a:rPr lang="en-US" sz="1800" dirty="0" smtClean="0">
                <a:latin typeface="Kristen ITC" pitchFamily="66" charset="0"/>
              </a:rPr>
              <a:t>Nightly reading log *Good Reader Habits – strategies</a:t>
            </a:r>
          </a:p>
          <a:p>
            <a:pPr lvl="1">
              <a:buFont typeface="Arial" panose="020B0604020202020204" pitchFamily="34" charset="0"/>
              <a:buChar char="•"/>
            </a:pPr>
            <a:r>
              <a:rPr lang="en-US" sz="1800" dirty="0" smtClean="0">
                <a:latin typeface="Kristen ITC" pitchFamily="66" charset="0"/>
              </a:rPr>
              <a:t>What </a:t>
            </a:r>
            <a:r>
              <a:rPr lang="en-US" sz="1800" dirty="0">
                <a:latin typeface="Kristen ITC" pitchFamily="66" charset="0"/>
              </a:rPr>
              <a:t>Are the Five Domains of Reading?</a:t>
            </a:r>
          </a:p>
          <a:p>
            <a:pPr lvl="1">
              <a:buFont typeface="Arial" panose="020B0604020202020204" pitchFamily="34" charset="0"/>
              <a:buChar char="•"/>
            </a:pPr>
            <a:r>
              <a:rPr lang="en-US" sz="1800" dirty="0">
                <a:latin typeface="Kristen ITC" pitchFamily="66" charset="0"/>
              </a:rPr>
              <a:t>How to Read with a Beginning Reader</a:t>
            </a:r>
          </a:p>
          <a:p>
            <a:pPr lvl="1">
              <a:buFont typeface="Arial" panose="020B0604020202020204" pitchFamily="34" charset="0"/>
              <a:buChar char="•"/>
            </a:pPr>
            <a:r>
              <a:rPr lang="en-US" sz="1800" dirty="0">
                <a:latin typeface="Kristen ITC" pitchFamily="66" charset="0"/>
              </a:rPr>
              <a:t>Different Ways to Read with your child</a:t>
            </a:r>
          </a:p>
          <a:p>
            <a:pPr lvl="1">
              <a:buFont typeface="Arial" panose="020B0604020202020204" pitchFamily="34" charset="0"/>
              <a:buChar char="•"/>
            </a:pPr>
            <a:r>
              <a:rPr lang="en-US" sz="1800" dirty="0">
                <a:latin typeface="Kristen ITC" pitchFamily="66" charset="0"/>
              </a:rPr>
              <a:t>Why Can’t we Skip Reading Tonight?</a:t>
            </a:r>
          </a:p>
          <a:p>
            <a:pPr lvl="1">
              <a:buFont typeface="Arial" panose="020B0604020202020204" pitchFamily="34" charset="0"/>
              <a:buChar char="•"/>
            </a:pPr>
            <a:r>
              <a:rPr lang="en-US" sz="1800" dirty="0">
                <a:latin typeface="Kristen ITC" pitchFamily="66" charset="0"/>
              </a:rPr>
              <a:t>Sound it out!</a:t>
            </a:r>
          </a:p>
          <a:p>
            <a:pPr lvl="1">
              <a:buFont typeface="Arial" panose="020B0604020202020204" pitchFamily="34" charset="0"/>
              <a:buChar char="•"/>
            </a:pPr>
            <a:r>
              <a:rPr lang="en-US" sz="1800" dirty="0">
                <a:latin typeface="Kristen ITC" pitchFamily="66" charset="0"/>
              </a:rPr>
              <a:t>Asking the Right Questions</a:t>
            </a:r>
          </a:p>
          <a:p>
            <a:pPr marL="0" indent="0">
              <a:buNone/>
            </a:pPr>
            <a:endParaRPr lang="en-US" sz="1800" dirty="0" smtClean="0">
              <a:latin typeface="Kristen ITC" pitchFamily="66" charset="0"/>
            </a:endParaRPr>
          </a:p>
          <a:p>
            <a:r>
              <a:rPr lang="en-US" sz="1800" dirty="0" smtClean="0">
                <a:latin typeface="Kristen ITC" pitchFamily="66" charset="0"/>
              </a:rPr>
              <a:t>Bookmarks (now oral comprehension)</a:t>
            </a:r>
            <a:endParaRPr lang="en-US" sz="1800" dirty="0">
              <a:latin typeface="Kristen ITC" pitchFamily="66" charset="0"/>
            </a:endParaRPr>
          </a:p>
          <a:p>
            <a:pPr marL="0" indent="0">
              <a:buNone/>
            </a:pPr>
            <a:endParaRPr lang="en-US" sz="1800" u="sng" dirty="0" smtClean="0">
              <a:latin typeface="Kristen ITC" pitchFamily="66" charset="0"/>
            </a:endParaRPr>
          </a:p>
          <a:p>
            <a:pPr marL="0" indent="0">
              <a:buNone/>
            </a:pPr>
            <a:r>
              <a:rPr lang="en-US" sz="1800" u="sng" dirty="0" smtClean="0">
                <a:latin typeface="Kristen ITC" pitchFamily="66" charset="0"/>
              </a:rPr>
              <a:t>Second Quarter:</a:t>
            </a:r>
          </a:p>
          <a:p>
            <a:r>
              <a:rPr lang="en-US" sz="1800" dirty="0" smtClean="0">
                <a:latin typeface="Kristen ITC" pitchFamily="66" charset="0"/>
              </a:rPr>
              <a:t>Bookmarks (written comprehension)</a:t>
            </a:r>
          </a:p>
          <a:p>
            <a:r>
              <a:rPr lang="en-US" sz="1800" dirty="0" err="1" smtClean="0">
                <a:latin typeface="Kristen ITC" pitchFamily="66" charset="0"/>
              </a:rPr>
              <a:t>Raz</a:t>
            </a:r>
            <a:r>
              <a:rPr lang="en-US" sz="1800" dirty="0" smtClean="0">
                <a:latin typeface="Kristen ITC" pitchFamily="66" charset="0"/>
              </a:rPr>
              <a:t>-Kids (excellent reading resource)</a:t>
            </a:r>
          </a:p>
          <a:p>
            <a:r>
              <a:rPr lang="en-US" sz="1800" dirty="0" err="1" smtClean="0">
                <a:latin typeface="Kristen ITC" pitchFamily="66" charset="0"/>
              </a:rPr>
              <a:t>Dreambox</a:t>
            </a:r>
            <a:r>
              <a:rPr lang="en-US" sz="1800" dirty="0" smtClean="0">
                <a:latin typeface="Kristen ITC" pitchFamily="66" charset="0"/>
              </a:rPr>
              <a:t> (excellent math resource)</a:t>
            </a:r>
          </a:p>
          <a:p>
            <a:r>
              <a:rPr lang="en-US" sz="1800" dirty="0" smtClean="0">
                <a:latin typeface="Kristen ITC" pitchFamily="66" charset="0"/>
              </a:rPr>
              <a:t>Compass Learning (connected to MAPS)</a:t>
            </a:r>
          </a:p>
          <a:p>
            <a:r>
              <a:rPr lang="en-US" sz="1800" dirty="0" smtClean="0">
                <a:latin typeface="Kristen ITC" pitchFamily="66" charset="0"/>
              </a:rPr>
              <a:t>Vocabulary words (use in daily conversation)</a:t>
            </a:r>
          </a:p>
          <a:p>
            <a:endParaRPr lang="en-US" sz="2400" dirty="0" smtClean="0">
              <a:latin typeface="Kristen ITC"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itchFamily="66" charset="0"/>
              </a:rPr>
              <a:t>Assessments</a:t>
            </a:r>
            <a:endParaRPr lang="en-US" dirty="0">
              <a:latin typeface="Kristen ITC" pitchFamily="66" charset="0"/>
            </a:endParaRPr>
          </a:p>
        </p:txBody>
      </p:sp>
      <p:sp>
        <p:nvSpPr>
          <p:cNvPr id="3" name="Content Placeholder 2"/>
          <p:cNvSpPr>
            <a:spLocks noGrp="1"/>
          </p:cNvSpPr>
          <p:nvPr>
            <p:ph idx="1"/>
          </p:nvPr>
        </p:nvSpPr>
        <p:spPr>
          <a:xfrm>
            <a:off x="685800" y="1828800"/>
            <a:ext cx="7696200" cy="4191000"/>
          </a:xfrm>
        </p:spPr>
        <p:txBody>
          <a:bodyPr/>
          <a:lstStyle/>
          <a:p>
            <a:r>
              <a:rPr lang="en-US" sz="2400" dirty="0" smtClean="0">
                <a:latin typeface="Kristen ITC" pitchFamily="66" charset="0"/>
              </a:rPr>
              <a:t>MAPS – Measure of Academic Progress</a:t>
            </a:r>
          </a:p>
          <a:p>
            <a:pPr lvl="1"/>
            <a:r>
              <a:rPr lang="en-US" sz="2000" dirty="0" smtClean="0">
                <a:latin typeface="Kristen ITC" pitchFamily="66" charset="0"/>
              </a:rPr>
              <a:t>Three times a year (beginning, middle, end)</a:t>
            </a:r>
          </a:p>
          <a:p>
            <a:pPr lvl="1"/>
            <a:r>
              <a:rPr lang="en-US" sz="2000" dirty="0" smtClean="0">
                <a:latin typeface="Kristen ITC" pitchFamily="66" charset="0"/>
              </a:rPr>
              <a:t>Used to measure growth</a:t>
            </a:r>
          </a:p>
          <a:p>
            <a:pPr lvl="1"/>
            <a:r>
              <a:rPr lang="en-US" sz="2000" dirty="0" smtClean="0">
                <a:latin typeface="Kristen ITC" pitchFamily="66" charset="0"/>
              </a:rPr>
              <a:t>Assessed on computers/individualized</a:t>
            </a:r>
          </a:p>
          <a:p>
            <a:endParaRPr lang="en-US" sz="800" dirty="0" smtClean="0">
              <a:latin typeface="Kristen ITC" pitchFamily="66" charset="0"/>
            </a:endParaRPr>
          </a:p>
          <a:p>
            <a:r>
              <a:rPr lang="en-US" sz="2400" dirty="0" smtClean="0">
                <a:latin typeface="Kristen ITC" pitchFamily="66" charset="0"/>
              </a:rPr>
              <a:t>Reading 3D</a:t>
            </a:r>
          </a:p>
          <a:p>
            <a:pPr lvl="1"/>
            <a:r>
              <a:rPr lang="en-US" sz="2000" dirty="0" smtClean="0">
                <a:latin typeface="Kristen ITC" pitchFamily="66" charset="0"/>
              </a:rPr>
              <a:t>Measures oral and written comprehension</a:t>
            </a:r>
          </a:p>
          <a:p>
            <a:pPr lvl="1"/>
            <a:r>
              <a:rPr lang="en-US" sz="2000" dirty="0" smtClean="0">
                <a:latin typeface="Kristen ITC" pitchFamily="66" charset="0"/>
              </a:rPr>
              <a:t>Measures phonemic awareness</a:t>
            </a:r>
          </a:p>
          <a:p>
            <a:pPr lvl="1"/>
            <a:r>
              <a:rPr lang="en-US" sz="2000" dirty="0" smtClean="0">
                <a:latin typeface="Kristen ITC" pitchFamily="66" charset="0"/>
              </a:rPr>
              <a:t>sight word knowledge</a:t>
            </a:r>
          </a:p>
          <a:p>
            <a:pPr lvl="1"/>
            <a:r>
              <a:rPr lang="en-US" sz="2000" dirty="0" smtClean="0">
                <a:latin typeface="Kristen ITC" pitchFamily="66" charset="0"/>
              </a:rPr>
              <a:t>Assessed one on one (teacher/student)</a:t>
            </a:r>
          </a:p>
          <a:p>
            <a:pPr lvl="2"/>
            <a:r>
              <a:rPr lang="en-US" sz="1600" dirty="0" smtClean="0">
                <a:latin typeface="Kristen ITC" pitchFamily="66" charset="0"/>
              </a:rPr>
              <a:t>TRC is individualized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6870700" cy="1219200"/>
          </a:xfrm>
        </p:spPr>
        <p:txBody>
          <a:bodyPr/>
          <a:lstStyle/>
          <a:p>
            <a:r>
              <a:rPr lang="en-US">
                <a:latin typeface="Kristen ITC" pitchFamily="66" charset="0"/>
              </a:rPr>
              <a:t>Communication</a:t>
            </a:r>
          </a:p>
        </p:txBody>
      </p:sp>
      <p:sp>
        <p:nvSpPr>
          <p:cNvPr id="23555" name="Rectangle 3"/>
          <p:cNvSpPr>
            <a:spLocks noGrp="1" noChangeArrowheads="1"/>
          </p:cNvSpPr>
          <p:nvPr>
            <p:ph type="body" idx="1"/>
          </p:nvPr>
        </p:nvSpPr>
        <p:spPr/>
        <p:txBody>
          <a:bodyPr/>
          <a:lstStyle/>
          <a:p>
            <a:r>
              <a:rPr lang="en-US" sz="2800" dirty="0">
                <a:latin typeface="Kristen ITC" pitchFamily="66" charset="0"/>
              </a:rPr>
              <a:t>Please feel free to email me anytime you have a question or </a:t>
            </a:r>
            <a:r>
              <a:rPr lang="en-US" sz="2800" dirty="0" smtClean="0">
                <a:latin typeface="Kristen ITC" pitchFamily="66" charset="0"/>
              </a:rPr>
              <a:t>concern</a:t>
            </a:r>
            <a:endParaRPr lang="en-US" sz="2800" dirty="0">
              <a:latin typeface="Kristen ITC" pitchFamily="66" charset="0"/>
            </a:endParaRPr>
          </a:p>
          <a:p>
            <a:pPr lvl="1"/>
            <a:r>
              <a:rPr lang="en-US" sz="2400" dirty="0" smtClean="0">
                <a:latin typeface="Kristen ITC" pitchFamily="66" charset="0"/>
              </a:rPr>
              <a:t>RikkiL.Mueller@cms.k12.nc.us</a:t>
            </a:r>
            <a:endParaRPr lang="en-US" sz="2400" dirty="0">
              <a:latin typeface="Kristen ITC" pitchFamily="66" charset="0"/>
            </a:endParaRPr>
          </a:p>
          <a:p>
            <a:pPr marL="457200" lvl="1" indent="0">
              <a:buNone/>
            </a:pPr>
            <a:endParaRPr lang="en-US" sz="2400" dirty="0">
              <a:latin typeface="Kristen ITC" pitchFamily="66" charset="0"/>
            </a:endParaRPr>
          </a:p>
          <a:p>
            <a:pPr lvl="1"/>
            <a:r>
              <a:rPr lang="en-US" sz="2400" dirty="0">
                <a:latin typeface="Kristen ITC" pitchFamily="66" charset="0"/>
              </a:rPr>
              <a:t>Or you can always send notes in </a:t>
            </a:r>
            <a:r>
              <a:rPr lang="en-US" sz="2400" dirty="0" smtClean="0">
                <a:latin typeface="Kristen ITC" pitchFamily="66" charset="0"/>
              </a:rPr>
              <a:t>your child’s communication folder</a:t>
            </a:r>
            <a:endParaRPr lang="en-US" sz="2400" dirty="0">
              <a:latin typeface="Kristen ITC" pitchFamily="66" charset="0"/>
            </a:endParaRPr>
          </a:p>
          <a:p>
            <a:pPr lvl="1"/>
            <a:endParaRPr lang="en-US" sz="2400" dirty="0">
              <a:latin typeface="Kristen ITC" pitchFamily="66" charset="0"/>
            </a:endParaRPr>
          </a:p>
          <a:p>
            <a:pPr lvl="1"/>
            <a:r>
              <a:rPr lang="en-US" sz="2400" dirty="0">
                <a:latin typeface="Kristen ITC" pitchFamily="66" charset="0"/>
              </a:rPr>
              <a:t>I will do the same as things arise.</a:t>
            </a:r>
            <a:r>
              <a:rPr lang="en-US" sz="2400" dirty="0"/>
              <a:t> </a:t>
            </a:r>
            <a:r>
              <a:rPr lang="en-US" sz="2400" dirty="0">
                <a:sym typeface="Wingdings" pitchFamily="2" charset="2"/>
              </a:rPr>
              <a:t></a:t>
            </a:r>
            <a:endParaRPr lang="en-US" sz="2400" dirty="0"/>
          </a:p>
          <a:p>
            <a:pPr lvl="1"/>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67800" cy="6800850"/>
          </a:xfrm>
          <a:prstGeom prst="rect">
            <a:avLst/>
          </a:prstGeom>
        </p:spPr>
      </p:pic>
      <p:sp>
        <p:nvSpPr>
          <p:cNvPr id="3" name="TextBox 2"/>
          <p:cNvSpPr txBox="1"/>
          <p:nvPr/>
        </p:nvSpPr>
        <p:spPr>
          <a:xfrm>
            <a:off x="2133600" y="5867400"/>
            <a:ext cx="5181600" cy="646331"/>
          </a:xfrm>
          <a:prstGeom prst="rect">
            <a:avLst/>
          </a:prstGeom>
          <a:noFill/>
        </p:spPr>
        <p:txBody>
          <a:bodyPr wrap="square" rtlCol="0">
            <a:spAutoFit/>
          </a:bodyPr>
          <a:lstStyle/>
          <a:p>
            <a:r>
              <a:rPr lang="en-US" sz="3600" dirty="0" smtClean="0"/>
              <a:t>Thank you for coming!</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219200" y="533400"/>
            <a:ext cx="7086600" cy="5105400"/>
          </a:xfrm>
        </p:spPr>
        <p:txBody>
          <a:bodyPr/>
          <a:lstStyle/>
          <a:p>
            <a:pPr algn="ctr">
              <a:lnSpc>
                <a:spcPct val="80000"/>
              </a:lnSpc>
              <a:buFontTx/>
              <a:buNone/>
            </a:pPr>
            <a:r>
              <a:rPr lang="en-US" sz="2000" b="1" dirty="0">
                <a:latin typeface="Kristen ITC" pitchFamily="66" charset="0"/>
              </a:rPr>
              <a:t>Curriculum Night Agenda</a:t>
            </a:r>
          </a:p>
          <a:p>
            <a:pPr algn="ctr">
              <a:lnSpc>
                <a:spcPct val="80000"/>
              </a:lnSpc>
              <a:buFontTx/>
              <a:buNone/>
            </a:pPr>
            <a:r>
              <a:rPr lang="en-US" sz="2000" b="1" dirty="0" smtClean="0">
                <a:latin typeface="Kristen ITC" pitchFamily="66" charset="0"/>
              </a:rPr>
              <a:t>Tuesday, </a:t>
            </a:r>
            <a:r>
              <a:rPr lang="en-US" sz="2000" b="1" dirty="0">
                <a:latin typeface="Kristen ITC" pitchFamily="66" charset="0"/>
              </a:rPr>
              <a:t>September </a:t>
            </a:r>
            <a:r>
              <a:rPr lang="en-US" sz="2000" b="1" dirty="0" smtClean="0">
                <a:latin typeface="Kristen ITC" pitchFamily="66" charset="0"/>
              </a:rPr>
              <a:t>20, 2016</a:t>
            </a:r>
            <a:endParaRPr lang="en-US" sz="2000" b="1" dirty="0">
              <a:latin typeface="Kristen ITC" pitchFamily="66" charset="0"/>
            </a:endParaRPr>
          </a:p>
          <a:p>
            <a:pPr>
              <a:lnSpc>
                <a:spcPct val="80000"/>
              </a:lnSpc>
              <a:buFontTx/>
              <a:buNone/>
            </a:pPr>
            <a:r>
              <a:rPr lang="en-US" sz="1800" dirty="0">
                <a:latin typeface="Kristen ITC" pitchFamily="66" charset="0"/>
              </a:rPr>
              <a:t>		</a:t>
            </a:r>
          </a:p>
          <a:p>
            <a:pPr>
              <a:lnSpc>
                <a:spcPct val="80000"/>
              </a:lnSpc>
              <a:buFontTx/>
              <a:buNone/>
            </a:pPr>
            <a:r>
              <a:rPr lang="en-US" sz="1800" dirty="0">
                <a:latin typeface="Kristen ITC" pitchFamily="66" charset="0"/>
              </a:rPr>
              <a:t>		</a:t>
            </a:r>
            <a:r>
              <a:rPr lang="en-US" sz="1800" b="1" dirty="0" smtClean="0">
                <a:solidFill>
                  <a:srgbClr val="0070C0"/>
                </a:solidFill>
                <a:latin typeface="Kristen ITC" pitchFamily="66" charset="0"/>
              </a:rPr>
              <a:t>CONFERENCE SCHEDULE!</a:t>
            </a:r>
          </a:p>
          <a:p>
            <a:pPr>
              <a:lnSpc>
                <a:spcPct val="80000"/>
              </a:lnSpc>
              <a:buFontTx/>
              <a:buNone/>
            </a:pPr>
            <a:endParaRPr lang="en-US" sz="1800" dirty="0" smtClean="0">
              <a:latin typeface="Kristen ITC" pitchFamily="66" charset="0"/>
            </a:endParaRPr>
          </a:p>
          <a:p>
            <a:pPr>
              <a:lnSpc>
                <a:spcPct val="80000"/>
              </a:lnSpc>
              <a:buFontTx/>
              <a:buNone/>
            </a:pPr>
            <a:r>
              <a:rPr lang="en-US" sz="1800" dirty="0" smtClean="0">
                <a:latin typeface="Kristen ITC" pitchFamily="66" charset="0"/>
              </a:rPr>
              <a:t>		Goals </a:t>
            </a:r>
            <a:r>
              <a:rPr lang="en-US" sz="1800" dirty="0">
                <a:latin typeface="Kristen ITC" pitchFamily="66" charset="0"/>
              </a:rPr>
              <a:t>for this year</a:t>
            </a:r>
          </a:p>
          <a:p>
            <a:pPr>
              <a:lnSpc>
                <a:spcPct val="80000"/>
              </a:lnSpc>
              <a:buFontTx/>
              <a:buNone/>
            </a:pPr>
            <a:r>
              <a:rPr lang="en-US" sz="1800" dirty="0">
                <a:latin typeface="Kristen ITC" pitchFamily="66" charset="0"/>
              </a:rPr>
              <a:t>		</a:t>
            </a:r>
            <a:endParaRPr lang="en-US" sz="1800" dirty="0" smtClean="0">
              <a:latin typeface="Kristen ITC" pitchFamily="66" charset="0"/>
            </a:endParaRPr>
          </a:p>
          <a:p>
            <a:pPr>
              <a:lnSpc>
                <a:spcPct val="80000"/>
              </a:lnSpc>
              <a:buFontTx/>
              <a:buNone/>
            </a:pPr>
            <a:r>
              <a:rPr lang="en-US" sz="1800" dirty="0" smtClean="0">
                <a:latin typeface="Kristen ITC" pitchFamily="66" charset="0"/>
              </a:rPr>
              <a:t>		A </a:t>
            </a:r>
            <a:r>
              <a:rPr lang="en-US" sz="1800" dirty="0">
                <a:latin typeface="Kristen ITC" pitchFamily="66" charset="0"/>
              </a:rPr>
              <a:t>Day in the Life of Your </a:t>
            </a:r>
            <a:r>
              <a:rPr lang="en-US" sz="1800" dirty="0" smtClean="0">
                <a:latin typeface="Kristen ITC" pitchFamily="66" charset="0"/>
              </a:rPr>
              <a:t>First </a:t>
            </a:r>
            <a:r>
              <a:rPr lang="en-US" sz="1800" dirty="0">
                <a:latin typeface="Kristen ITC" pitchFamily="66" charset="0"/>
              </a:rPr>
              <a:t>Grader</a:t>
            </a:r>
          </a:p>
          <a:p>
            <a:pPr>
              <a:lnSpc>
                <a:spcPct val="80000"/>
              </a:lnSpc>
              <a:buFontTx/>
              <a:buNone/>
            </a:pPr>
            <a:r>
              <a:rPr lang="en-US" sz="1800" dirty="0">
                <a:latin typeface="Kristen ITC" pitchFamily="66" charset="0"/>
              </a:rPr>
              <a:t>		</a:t>
            </a:r>
            <a:endParaRPr lang="en-US" sz="1800" dirty="0" smtClean="0">
              <a:latin typeface="Kristen ITC" pitchFamily="66" charset="0"/>
            </a:endParaRPr>
          </a:p>
          <a:p>
            <a:pPr>
              <a:lnSpc>
                <a:spcPct val="80000"/>
              </a:lnSpc>
              <a:buFontTx/>
              <a:buNone/>
            </a:pPr>
            <a:r>
              <a:rPr lang="en-US" sz="1800" dirty="0" smtClean="0">
                <a:latin typeface="Kristen ITC" pitchFamily="66" charset="0"/>
              </a:rPr>
              <a:t>		Homework</a:t>
            </a:r>
          </a:p>
          <a:p>
            <a:pPr>
              <a:lnSpc>
                <a:spcPct val="80000"/>
              </a:lnSpc>
              <a:buFontTx/>
              <a:buNone/>
            </a:pPr>
            <a:endParaRPr lang="en-US" sz="1800" dirty="0">
              <a:latin typeface="Kristen ITC" pitchFamily="66" charset="0"/>
            </a:endParaRPr>
          </a:p>
          <a:p>
            <a:pPr>
              <a:lnSpc>
                <a:spcPct val="80000"/>
              </a:lnSpc>
              <a:buFontTx/>
              <a:buNone/>
            </a:pPr>
            <a:r>
              <a:rPr lang="en-US" sz="1800" dirty="0">
                <a:latin typeface="Kristen ITC" pitchFamily="66" charset="0"/>
              </a:rPr>
              <a:t>		</a:t>
            </a:r>
            <a:r>
              <a:rPr lang="en-US" sz="1800" dirty="0" smtClean="0">
                <a:latin typeface="Kristen ITC" pitchFamily="66" charset="0"/>
              </a:rPr>
              <a:t>Assessments</a:t>
            </a:r>
          </a:p>
          <a:p>
            <a:pPr>
              <a:lnSpc>
                <a:spcPct val="80000"/>
              </a:lnSpc>
              <a:buFontTx/>
              <a:buNone/>
            </a:pPr>
            <a:endParaRPr lang="en-US" sz="1800" dirty="0" smtClean="0">
              <a:latin typeface="Kristen ITC" pitchFamily="66" charset="0"/>
            </a:endParaRPr>
          </a:p>
          <a:p>
            <a:pPr>
              <a:lnSpc>
                <a:spcPct val="80000"/>
              </a:lnSpc>
              <a:buFontTx/>
              <a:buNone/>
            </a:pPr>
            <a:r>
              <a:rPr lang="en-US" sz="1800" dirty="0" smtClean="0">
                <a:latin typeface="Kristen ITC" pitchFamily="66" charset="0"/>
              </a:rPr>
              <a:t>		Behavior </a:t>
            </a:r>
            <a:r>
              <a:rPr lang="en-US" sz="1800" dirty="0">
                <a:latin typeface="Kristen ITC" pitchFamily="66" charset="0"/>
              </a:rPr>
              <a:t>Management</a:t>
            </a:r>
          </a:p>
          <a:p>
            <a:pPr>
              <a:lnSpc>
                <a:spcPct val="80000"/>
              </a:lnSpc>
              <a:buFontTx/>
              <a:buNone/>
            </a:pPr>
            <a:r>
              <a:rPr lang="en-US" sz="1800" dirty="0">
                <a:latin typeface="Kristen ITC" pitchFamily="66" charset="0"/>
              </a:rPr>
              <a:t>		</a:t>
            </a:r>
            <a:endParaRPr lang="en-US" sz="1800" dirty="0" smtClean="0">
              <a:latin typeface="Kristen ITC" pitchFamily="66" charset="0"/>
            </a:endParaRPr>
          </a:p>
          <a:p>
            <a:pPr>
              <a:lnSpc>
                <a:spcPct val="80000"/>
              </a:lnSpc>
              <a:buFontTx/>
              <a:buNone/>
            </a:pPr>
            <a:r>
              <a:rPr lang="en-US" sz="1800" dirty="0" smtClean="0">
                <a:latin typeface="Kristen ITC" pitchFamily="66" charset="0"/>
              </a:rPr>
              <a:t>		Communication</a:t>
            </a:r>
            <a:endParaRPr lang="en-US" sz="1800" dirty="0">
              <a:latin typeface="Kristen ITC" pitchFamily="66" charset="0"/>
            </a:endParaRPr>
          </a:p>
          <a:p>
            <a:pPr>
              <a:lnSpc>
                <a:spcPct val="80000"/>
              </a:lnSpc>
              <a:buFontTx/>
              <a:buNone/>
            </a:pPr>
            <a:r>
              <a:rPr lang="en-US" sz="1800" dirty="0">
                <a:latin typeface="Kristen ITC" pitchFamily="66" charset="0"/>
              </a:rPr>
              <a:t>		</a:t>
            </a:r>
            <a:endParaRPr lang="en-US" sz="1800" dirty="0" smtClean="0">
              <a:latin typeface="Kristen ITC" pitchFamily="66" charset="0"/>
            </a:endParaRPr>
          </a:p>
          <a:p>
            <a:pPr>
              <a:lnSpc>
                <a:spcPct val="80000"/>
              </a:lnSpc>
              <a:buFontTx/>
              <a:buNone/>
            </a:pPr>
            <a:r>
              <a:rPr lang="en-US" sz="1800" dirty="0" smtClean="0">
                <a:latin typeface="Kristen ITC" pitchFamily="66" charset="0"/>
              </a:rPr>
              <a:t>		Reminders </a:t>
            </a:r>
            <a:r>
              <a:rPr lang="en-US" sz="1800" dirty="0">
                <a:latin typeface="Kristen ITC" pitchFamily="66" charset="0"/>
              </a:rPr>
              <a:t>and </a:t>
            </a:r>
            <a:r>
              <a:rPr lang="en-US" sz="1800" dirty="0" smtClean="0">
                <a:latin typeface="Kristen ITC" pitchFamily="66" charset="0"/>
              </a:rPr>
              <a:t>bits </a:t>
            </a:r>
            <a:r>
              <a:rPr lang="en-US" sz="1800" dirty="0">
                <a:latin typeface="Kristen ITC" pitchFamily="66" charset="0"/>
              </a:rPr>
              <a:t>of important information</a:t>
            </a:r>
          </a:p>
          <a:p>
            <a:pPr>
              <a:lnSpc>
                <a:spcPct val="80000"/>
              </a:lnSpc>
              <a:buFontTx/>
              <a:buNone/>
            </a:pPr>
            <a:r>
              <a:rPr lang="en-US" sz="1800" dirty="0">
                <a:latin typeface="Kristen ITC" pitchFamily="66" charset="0"/>
              </a:rPr>
              <a:t>		</a:t>
            </a:r>
            <a:endParaRPr lang="en-US" sz="1800" dirty="0" smtClean="0">
              <a:latin typeface="Kristen ITC" pitchFamily="66" charset="0"/>
            </a:endParaRPr>
          </a:p>
          <a:p>
            <a:pPr>
              <a:lnSpc>
                <a:spcPct val="80000"/>
              </a:lnSpc>
              <a:buFontTx/>
              <a:buNone/>
            </a:pPr>
            <a:r>
              <a:rPr lang="en-US" sz="1800" dirty="0" smtClean="0">
                <a:latin typeface="Kristen ITC" pitchFamily="66" charset="0"/>
              </a:rPr>
              <a:t>		Questions</a:t>
            </a:r>
            <a:r>
              <a:rPr lang="en-US" sz="1800" dirty="0">
                <a:latin typeface="Kristen ITC" pitchFamily="66" charset="0"/>
              </a:rPr>
              <a:t>??</a:t>
            </a:r>
          </a:p>
          <a:p>
            <a:pPr>
              <a:lnSpc>
                <a:spcPct val="80000"/>
              </a:lnSpc>
              <a:buFontTx/>
              <a:buNone/>
            </a:pPr>
            <a:r>
              <a:rPr lang="en-US" sz="1800" dirty="0">
                <a:latin typeface="Kristen ITC" pitchFamily="66" charset="0"/>
              </a:rPr>
              <a:t>		</a:t>
            </a:r>
            <a:endParaRPr lang="en-US" sz="1800" b="1" dirty="0" smtClean="0">
              <a:solidFill>
                <a:srgbClr val="0070C0"/>
              </a:solidFill>
              <a:latin typeface="Kristen ITC" pitchFamily="66" charset="0"/>
            </a:endParaRPr>
          </a:p>
          <a:p>
            <a:pPr>
              <a:lnSpc>
                <a:spcPct val="80000"/>
              </a:lnSpc>
              <a:buFontTx/>
              <a:buNone/>
            </a:pPr>
            <a:r>
              <a:rPr lang="en-US" sz="1800" b="1" dirty="0" smtClean="0">
                <a:solidFill>
                  <a:srgbClr val="0070C0"/>
                </a:solidFill>
                <a:latin typeface="Kristen ITC" pitchFamily="66" charset="0"/>
              </a:rPr>
              <a:t>		“</a:t>
            </a:r>
            <a:r>
              <a:rPr lang="en-US" sz="1800" b="1" dirty="0">
                <a:solidFill>
                  <a:srgbClr val="0070C0"/>
                </a:solidFill>
                <a:latin typeface="Kristen ITC" pitchFamily="66" charset="0"/>
              </a:rPr>
              <a:t>A Special Note to my Star</a:t>
            </a:r>
            <a:r>
              <a:rPr lang="en-US" sz="1800" b="1" dirty="0" smtClean="0">
                <a:solidFill>
                  <a:srgbClr val="0070C0"/>
                </a:solidFill>
                <a:latin typeface="Kristen ITC" pitchFamily="66" charset="0"/>
              </a:rPr>
              <a:t>”</a:t>
            </a:r>
          </a:p>
          <a:p>
            <a:pPr>
              <a:lnSpc>
                <a:spcPct val="80000"/>
              </a:lnSpc>
              <a:buFontTx/>
              <a:buNone/>
            </a:pPr>
            <a:endParaRPr lang="en-US" sz="1800" dirty="0" smtClean="0">
              <a:latin typeface="Kristen ITC" pitchFamily="66" charset="0"/>
            </a:endParaRPr>
          </a:p>
          <a:p>
            <a:pPr>
              <a:lnSpc>
                <a:spcPct val="80000"/>
              </a:lnSpc>
              <a:buFontTx/>
              <a:buNone/>
            </a:pPr>
            <a:endParaRPr lang="en-US" sz="1800" b="1" dirty="0">
              <a:latin typeface="Kristen ITC" pitchFamily="66" charset="0"/>
            </a:endParaRPr>
          </a:p>
          <a:p>
            <a:pPr>
              <a:lnSpc>
                <a:spcPct val="80000"/>
              </a:lnSpc>
            </a:pPr>
            <a:endParaRPr lang="en-US" sz="1800" dirty="0">
              <a:latin typeface="Kristen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Upcoming Meeting:</a:t>
            </a:r>
            <a:endParaRPr lang="en-US" dirty="0">
              <a:latin typeface="Kristen ITC" panose="03050502040202030202" pitchFamily="66" charset="0"/>
            </a:endParaRPr>
          </a:p>
        </p:txBody>
      </p:sp>
      <p:sp>
        <p:nvSpPr>
          <p:cNvPr id="3" name="Content Placeholder 2"/>
          <p:cNvSpPr>
            <a:spLocks noGrp="1"/>
          </p:cNvSpPr>
          <p:nvPr>
            <p:ph idx="1"/>
          </p:nvPr>
        </p:nvSpPr>
        <p:spPr/>
        <p:txBody>
          <a:bodyPr/>
          <a:lstStyle/>
          <a:p>
            <a:r>
              <a:rPr lang="en-US" b="1" dirty="0" smtClean="0">
                <a:solidFill>
                  <a:srgbClr val="0070C0"/>
                </a:solidFill>
                <a:latin typeface="Kristen ITC" panose="03050502040202030202" pitchFamily="66" charset="0"/>
              </a:rPr>
              <a:t>Wednesday, November 9, 2016</a:t>
            </a:r>
          </a:p>
          <a:p>
            <a:r>
              <a:rPr lang="en-US" dirty="0" smtClean="0">
                <a:latin typeface="Kristen ITC" panose="03050502040202030202" pitchFamily="66" charset="0"/>
              </a:rPr>
              <a:t>5:00-5:30</a:t>
            </a:r>
          </a:p>
          <a:p>
            <a:r>
              <a:rPr lang="en-US" dirty="0" smtClean="0">
                <a:latin typeface="Kristen ITC" panose="03050502040202030202" pitchFamily="66" charset="0"/>
              </a:rPr>
              <a:t>Short informational meeting on how to ensure your child’s success with Reading 3D and improved reading comprehension</a:t>
            </a:r>
            <a:r>
              <a:rPr lang="en-US" dirty="0">
                <a:latin typeface="Kristen ITC" panose="03050502040202030202" pitchFamily="66" charset="0"/>
              </a:rPr>
              <a:t>.</a:t>
            </a:r>
          </a:p>
        </p:txBody>
      </p:sp>
    </p:spTree>
    <p:extLst>
      <p:ext uri="{BB962C8B-B14F-4D97-AF65-F5344CB8AC3E}">
        <p14:creationId xmlns:p14="http://schemas.microsoft.com/office/powerpoint/2010/main" val="1214341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6870700" cy="1219200"/>
          </a:xfrm>
        </p:spPr>
        <p:txBody>
          <a:bodyPr/>
          <a:lstStyle/>
          <a:p>
            <a:r>
              <a:rPr lang="en-US">
                <a:latin typeface="Kristen ITC" pitchFamily="66" charset="0"/>
              </a:rPr>
              <a:t>Goals for this year</a:t>
            </a:r>
          </a:p>
        </p:txBody>
      </p:sp>
      <p:sp>
        <p:nvSpPr>
          <p:cNvPr id="4099" name="Rectangle 3"/>
          <p:cNvSpPr>
            <a:spLocks noGrp="1" noChangeArrowheads="1"/>
          </p:cNvSpPr>
          <p:nvPr>
            <p:ph type="body" idx="1"/>
          </p:nvPr>
        </p:nvSpPr>
        <p:spPr>
          <a:xfrm>
            <a:off x="457200" y="1600200"/>
            <a:ext cx="8305800" cy="4724400"/>
          </a:xfrm>
        </p:spPr>
        <p:txBody>
          <a:bodyPr/>
          <a:lstStyle/>
          <a:p>
            <a:pPr>
              <a:buFontTx/>
              <a:buNone/>
            </a:pPr>
            <a:r>
              <a:rPr lang="en-US" dirty="0">
                <a:latin typeface="Kristen ITC" pitchFamily="66" charset="0"/>
              </a:rPr>
              <a:t> My goals </a:t>
            </a:r>
            <a:r>
              <a:rPr lang="en-US" dirty="0" smtClean="0">
                <a:latin typeface="Kristen ITC" pitchFamily="66" charset="0"/>
              </a:rPr>
              <a:t>are:</a:t>
            </a:r>
            <a:endParaRPr lang="en-US" dirty="0">
              <a:latin typeface="Kristen ITC" pitchFamily="66" charset="0"/>
            </a:endParaRPr>
          </a:p>
          <a:p>
            <a:r>
              <a:rPr lang="en-US" sz="2800" dirty="0" smtClean="0">
                <a:latin typeface="Kristen ITC" pitchFamily="66" charset="0"/>
              </a:rPr>
              <a:t>To </a:t>
            </a:r>
            <a:r>
              <a:rPr lang="en-US" sz="2800" dirty="0">
                <a:latin typeface="Kristen ITC" pitchFamily="66" charset="0"/>
              </a:rPr>
              <a:t>help your children learn and succeed to their fullest </a:t>
            </a:r>
            <a:r>
              <a:rPr lang="en-US" sz="2800" dirty="0" smtClean="0">
                <a:latin typeface="Kristen ITC" pitchFamily="66" charset="0"/>
              </a:rPr>
              <a:t>potential</a:t>
            </a:r>
          </a:p>
          <a:p>
            <a:endParaRPr lang="en-US" sz="1600" dirty="0">
              <a:latin typeface="Kristen ITC" pitchFamily="66" charset="0"/>
            </a:endParaRPr>
          </a:p>
          <a:p>
            <a:r>
              <a:rPr lang="en-US" sz="2800" dirty="0" smtClean="0">
                <a:latin typeface="Kristen ITC" pitchFamily="66" charset="0"/>
              </a:rPr>
              <a:t>To </a:t>
            </a:r>
            <a:r>
              <a:rPr lang="en-US" sz="2800" dirty="0">
                <a:latin typeface="Kristen ITC" pitchFamily="66" charset="0"/>
              </a:rPr>
              <a:t>have meaningful and positive relationships with your </a:t>
            </a:r>
            <a:r>
              <a:rPr lang="en-US" sz="2800" dirty="0" smtClean="0">
                <a:latin typeface="Kristen ITC" pitchFamily="66" charset="0"/>
              </a:rPr>
              <a:t>children</a:t>
            </a:r>
          </a:p>
          <a:p>
            <a:endParaRPr lang="en-US" sz="1600" dirty="0">
              <a:latin typeface="Kristen ITC" pitchFamily="66" charset="0"/>
            </a:endParaRPr>
          </a:p>
          <a:p>
            <a:r>
              <a:rPr lang="en-US" sz="2800" dirty="0" smtClean="0">
                <a:latin typeface="Kristen ITC" pitchFamily="66" charset="0"/>
              </a:rPr>
              <a:t>To </a:t>
            </a:r>
            <a:r>
              <a:rPr lang="en-US" sz="2800" dirty="0">
                <a:latin typeface="Kristen ITC" pitchFamily="66" charset="0"/>
              </a:rPr>
              <a:t>have a fun, yet educational year! </a:t>
            </a:r>
            <a:r>
              <a:rPr lang="en-US" dirty="0">
                <a:latin typeface="Kristen ITC" pitchFamily="66" charset="0"/>
                <a:sym typeface="Wingdings" pitchFamily="2" charset="2"/>
              </a:rPr>
              <a:t></a:t>
            </a:r>
            <a:endParaRPr lang="en-US" dirty="0">
              <a:latin typeface="Kristen ITC" pitchFamily="66" charset="0"/>
            </a:endParaRPr>
          </a:p>
          <a:p>
            <a:pPr>
              <a:buFontTx/>
              <a:buNone/>
            </a:pP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990600"/>
          </a:xfrm>
        </p:spPr>
        <p:txBody>
          <a:bodyPr/>
          <a:lstStyle/>
          <a:p>
            <a:r>
              <a:rPr lang="en-US" sz="3200" dirty="0" smtClean="0">
                <a:latin typeface="Kristen ITC" pitchFamily="66" charset="0"/>
              </a:rPr>
              <a:t>A Day in the Life of Your First Grader</a:t>
            </a:r>
            <a:endParaRPr lang="en-US" sz="3200" dirty="0">
              <a:latin typeface="Kristen ITC" pitchFamily="66" charset="0"/>
            </a:endParaRPr>
          </a:p>
        </p:txBody>
      </p:sp>
      <p:sp>
        <p:nvSpPr>
          <p:cNvPr id="14339" name="Rectangle 3"/>
          <p:cNvSpPr>
            <a:spLocks noGrp="1" noChangeArrowheads="1"/>
          </p:cNvSpPr>
          <p:nvPr>
            <p:ph type="body" idx="1"/>
          </p:nvPr>
        </p:nvSpPr>
        <p:spPr>
          <a:xfrm>
            <a:off x="685800" y="1143000"/>
            <a:ext cx="7696200" cy="4343400"/>
          </a:xfrm>
        </p:spPr>
        <p:txBody>
          <a:bodyPr/>
          <a:lstStyle/>
          <a:p>
            <a:r>
              <a:rPr lang="en-US" sz="2000" dirty="0">
                <a:latin typeface="Kristen ITC" pitchFamily="66" charset="0"/>
              </a:rPr>
              <a:t>8:15-8:45 </a:t>
            </a:r>
            <a:r>
              <a:rPr lang="en-US" sz="1600" dirty="0">
                <a:latin typeface="Kristen ITC" pitchFamily="66" charset="0"/>
              </a:rPr>
              <a:t>Daily Preparation/Remediation/Exploration/Math Games </a:t>
            </a:r>
          </a:p>
          <a:p>
            <a:r>
              <a:rPr lang="en-US" sz="2000" dirty="0">
                <a:latin typeface="Kristen ITC" pitchFamily="66" charset="0"/>
              </a:rPr>
              <a:t>8:45-9:00 Announcements/Morning Meeting/ Calendar</a:t>
            </a:r>
          </a:p>
          <a:p>
            <a:r>
              <a:rPr lang="en-US" sz="2000" dirty="0">
                <a:latin typeface="Kristen ITC" pitchFamily="66" charset="0"/>
              </a:rPr>
              <a:t>9:00-9:30 Literacy Team Time</a:t>
            </a:r>
          </a:p>
          <a:p>
            <a:r>
              <a:rPr lang="en-US" sz="2000" dirty="0">
                <a:latin typeface="Kristen ITC" pitchFamily="66" charset="0"/>
              </a:rPr>
              <a:t>9:30-10:15	Reading Workshop</a:t>
            </a:r>
          </a:p>
          <a:p>
            <a:pPr lvl="1"/>
            <a:r>
              <a:rPr lang="en-US" sz="1600" dirty="0">
                <a:latin typeface="Kristen ITC" pitchFamily="66" charset="0"/>
              </a:rPr>
              <a:t>9:30 - 9:45  	Mini Lesson</a:t>
            </a:r>
          </a:p>
          <a:p>
            <a:pPr lvl="1"/>
            <a:r>
              <a:rPr lang="en-US" sz="1600" dirty="0">
                <a:latin typeface="Kristen ITC" pitchFamily="66" charset="0"/>
              </a:rPr>
              <a:t>9:45 - 10:15 	Guided Group/ Independent Leveled 					Reading/Assessments</a:t>
            </a:r>
            <a:endParaRPr lang="en-US" sz="2000" dirty="0">
              <a:latin typeface="Kristen ITC" pitchFamily="66" charset="0"/>
            </a:endParaRPr>
          </a:p>
          <a:p>
            <a:pPr marL="342900" lvl="1" indent="-342900">
              <a:buFontTx/>
              <a:buChar char="•"/>
            </a:pPr>
            <a:r>
              <a:rPr lang="en-US" sz="2000" dirty="0">
                <a:latin typeface="Kristen ITC" pitchFamily="66" charset="0"/>
              </a:rPr>
              <a:t>10:15-11:00 Writer’s Workshop</a:t>
            </a:r>
          </a:p>
          <a:p>
            <a:pPr marL="400050" lvl="2" indent="0">
              <a:buNone/>
            </a:pPr>
            <a:r>
              <a:rPr lang="en-US" sz="1600" dirty="0">
                <a:latin typeface="Kristen ITC" pitchFamily="66" charset="0"/>
              </a:rPr>
              <a:t> -    10:15 – 10:30  </a:t>
            </a:r>
            <a:r>
              <a:rPr lang="en-US" sz="1600" dirty="0" smtClean="0">
                <a:latin typeface="Kristen ITC" pitchFamily="66" charset="0"/>
              </a:rPr>
              <a:t>Mini </a:t>
            </a:r>
            <a:r>
              <a:rPr lang="en-US" sz="1600" dirty="0">
                <a:latin typeface="Kristen ITC" pitchFamily="66" charset="0"/>
              </a:rPr>
              <a:t>Lesson/Grammar</a:t>
            </a:r>
          </a:p>
          <a:p>
            <a:r>
              <a:rPr lang="en-US" sz="2000" dirty="0">
                <a:latin typeface="Kristen ITC" pitchFamily="66" charset="0"/>
              </a:rPr>
              <a:t>11:00-11:30  Lunch</a:t>
            </a:r>
          </a:p>
          <a:p>
            <a:r>
              <a:rPr lang="en-US" sz="2000" dirty="0">
                <a:latin typeface="Kristen ITC" pitchFamily="66" charset="0"/>
              </a:rPr>
              <a:t>11:30-11:40   Bathroom</a:t>
            </a:r>
          </a:p>
          <a:p>
            <a:pPr marL="0" indent="0">
              <a:buNone/>
            </a:pPr>
            <a:endParaRPr lang="en-US" sz="2000" dirty="0" smtClean="0"/>
          </a:p>
          <a:p>
            <a:endParaRPr lang="en-US" sz="2000" dirty="0" smtClean="0"/>
          </a:p>
          <a:p>
            <a:endParaRPr lang="en-US" sz="2000" b="1" dirty="0">
              <a:latin typeface="Kristen ITC"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28600" y="0"/>
            <a:ext cx="8610600" cy="6477000"/>
          </a:xfrm>
        </p:spPr>
        <p:txBody>
          <a:bodyPr/>
          <a:lstStyle/>
          <a:p>
            <a:pPr>
              <a:buNone/>
            </a:pPr>
            <a:r>
              <a:rPr lang="en-US" sz="1600" dirty="0" smtClean="0"/>
              <a:t>		</a:t>
            </a:r>
          </a:p>
          <a:p>
            <a:r>
              <a:rPr lang="en-US" sz="2000" dirty="0">
                <a:latin typeface="Kristen ITC" pitchFamily="66" charset="0"/>
              </a:rPr>
              <a:t>11:40-12:10  Words Their Way – Word Sorts</a:t>
            </a:r>
          </a:p>
          <a:p>
            <a:r>
              <a:rPr lang="en-US" sz="2000" dirty="0">
                <a:latin typeface="Kristen ITC" pitchFamily="66" charset="0"/>
              </a:rPr>
              <a:t>12:10-1:15   Math</a:t>
            </a:r>
          </a:p>
          <a:p>
            <a:r>
              <a:rPr lang="en-US" sz="2000" dirty="0">
                <a:latin typeface="Kristen ITC" pitchFamily="66" charset="0"/>
              </a:rPr>
              <a:t>1:15-1:45  Recess</a:t>
            </a:r>
          </a:p>
          <a:p>
            <a:r>
              <a:rPr lang="en-US" sz="2000" dirty="0">
                <a:latin typeface="Kristen ITC" pitchFamily="66" charset="0"/>
              </a:rPr>
              <a:t>1:50-2:40 Connect </a:t>
            </a:r>
            <a:r>
              <a:rPr lang="en-US" sz="1800" dirty="0">
                <a:latin typeface="Kristen ITC" pitchFamily="66" charset="0"/>
              </a:rPr>
              <a:t>(6 day rotation </a:t>
            </a:r>
            <a:r>
              <a:rPr lang="en-US" sz="1800" dirty="0" smtClean="0">
                <a:latin typeface="Kristen ITC" pitchFamily="66" charset="0"/>
              </a:rPr>
              <a:t>–PE, Science Lab, Media, Computer Lab, Art, Music)</a:t>
            </a:r>
            <a:endParaRPr lang="en-US" sz="1800" dirty="0">
              <a:latin typeface="Kristen ITC" pitchFamily="66" charset="0"/>
            </a:endParaRPr>
          </a:p>
          <a:p>
            <a:pPr>
              <a:buNone/>
            </a:pPr>
            <a:r>
              <a:rPr lang="en-US" sz="2000" dirty="0">
                <a:latin typeface="Kristen ITC" pitchFamily="66" charset="0"/>
              </a:rPr>
              <a:t>2:45-3:10  Making Meaning/Vocabulary  (Read Aloud)</a:t>
            </a:r>
          </a:p>
          <a:p>
            <a:r>
              <a:rPr lang="en-US" sz="2000" dirty="0">
                <a:latin typeface="Kristen ITC" pitchFamily="66" charset="0"/>
              </a:rPr>
              <a:t>3:10-3:30 Tigers on the Prowl</a:t>
            </a:r>
          </a:p>
          <a:p>
            <a:pPr lvl="2"/>
            <a:r>
              <a:rPr lang="en-US" sz="1200" dirty="0">
                <a:latin typeface="Kristen ITC" pitchFamily="66" charset="0"/>
              </a:rPr>
              <a:t>***Please bring water bottle</a:t>
            </a:r>
          </a:p>
          <a:p>
            <a:r>
              <a:rPr lang="en-US" sz="2000" dirty="0">
                <a:latin typeface="Kristen ITC" pitchFamily="66" charset="0"/>
              </a:rPr>
              <a:t>3:30-3:40 Phonics/grammar</a:t>
            </a:r>
          </a:p>
          <a:p>
            <a:r>
              <a:rPr lang="en-US" sz="2000" dirty="0">
                <a:latin typeface="Kristen ITC" pitchFamily="66" charset="0"/>
              </a:rPr>
              <a:t>3:45 </a:t>
            </a:r>
            <a:r>
              <a:rPr lang="en-US" sz="2000" dirty="0" smtClean="0">
                <a:latin typeface="Kristen ITC" pitchFamily="66" charset="0"/>
              </a:rPr>
              <a:t>Dismissal</a:t>
            </a:r>
            <a:endParaRPr lang="en-US" sz="2000" dirty="0">
              <a:latin typeface="Kristen ITC" pitchFamily="66" charset="0"/>
            </a:endParaRPr>
          </a:p>
          <a:p>
            <a:pPr>
              <a:buNone/>
            </a:pPr>
            <a:r>
              <a:rPr lang="en-US" sz="2000" dirty="0">
                <a:latin typeface="Kristen ITC" pitchFamily="66" charset="0"/>
              </a:rPr>
              <a:t>		       </a:t>
            </a:r>
            <a:endParaRPr lang="en-US" sz="2000" dirty="0" smtClean="0">
              <a:latin typeface="Kristen ITC" pitchFamily="66" charset="0"/>
            </a:endParaRPr>
          </a:p>
          <a:p>
            <a:pPr>
              <a:buNone/>
            </a:pPr>
            <a:r>
              <a:rPr lang="en-US" sz="2000" dirty="0" smtClean="0">
                <a:latin typeface="Kristen ITC" pitchFamily="66" charset="0"/>
              </a:rPr>
              <a:t>  </a:t>
            </a:r>
            <a:r>
              <a:rPr lang="en-US" sz="2000" dirty="0">
                <a:latin typeface="Kristen ITC" pitchFamily="66" charset="0"/>
              </a:rPr>
              <a:t>Spanish Lessons from Davidson </a:t>
            </a:r>
            <a:r>
              <a:rPr lang="en-US" sz="2000" dirty="0" smtClean="0">
                <a:latin typeface="Kristen ITC" pitchFamily="66" charset="0"/>
              </a:rPr>
              <a:t>College have started!</a:t>
            </a:r>
            <a:endParaRPr lang="en-US" sz="2000" dirty="0">
              <a:latin typeface="Kristen ITC" pitchFamily="66" charset="0"/>
            </a:endParaRPr>
          </a:p>
          <a:p>
            <a:pPr>
              <a:buNone/>
            </a:pPr>
            <a:endParaRPr lang="en-US" sz="2000" dirty="0">
              <a:latin typeface="Kristen ITC"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en-US" dirty="0" smtClean="0">
                <a:latin typeface="Kristen ITC" pitchFamily="66" charset="0"/>
              </a:rPr>
              <a:t>Math in 1</a:t>
            </a:r>
            <a:r>
              <a:rPr lang="en-US" baseline="30000" dirty="0" smtClean="0">
                <a:latin typeface="Kristen ITC" pitchFamily="66" charset="0"/>
              </a:rPr>
              <a:t>st</a:t>
            </a:r>
            <a:r>
              <a:rPr lang="en-US" dirty="0" smtClean="0">
                <a:latin typeface="Kristen ITC" pitchFamily="66" charset="0"/>
              </a:rPr>
              <a:t> Grade</a:t>
            </a:r>
            <a:endParaRPr lang="en-US" dirty="0">
              <a:latin typeface="Kristen ITC" pitchFamily="66" charset="0"/>
            </a:endParaRPr>
          </a:p>
        </p:txBody>
      </p:sp>
      <p:sp>
        <p:nvSpPr>
          <p:cNvPr id="3" name="Content Placeholder 2"/>
          <p:cNvSpPr>
            <a:spLocks noGrp="1"/>
          </p:cNvSpPr>
          <p:nvPr>
            <p:ph idx="1"/>
          </p:nvPr>
        </p:nvSpPr>
        <p:spPr>
          <a:xfrm>
            <a:off x="685800" y="1162929"/>
            <a:ext cx="8153400" cy="5181600"/>
          </a:xfrm>
        </p:spPr>
        <p:txBody>
          <a:bodyPr/>
          <a:lstStyle/>
          <a:p>
            <a:r>
              <a:rPr lang="en-US" sz="1900" dirty="0" smtClean="0">
                <a:latin typeface="Kristen ITC" pitchFamily="66" charset="0"/>
              </a:rPr>
              <a:t>Work and Represent to solve problems involving addition and subtraction</a:t>
            </a:r>
          </a:p>
          <a:p>
            <a:r>
              <a:rPr lang="en-US" sz="1900" dirty="0" smtClean="0">
                <a:latin typeface="Kristen ITC" pitchFamily="66" charset="0"/>
              </a:rPr>
              <a:t>Understand and apply properties of operations and the relationship between addition and subtraction (fact families)</a:t>
            </a:r>
          </a:p>
          <a:p>
            <a:r>
              <a:rPr lang="en-US" sz="1900" dirty="0" smtClean="0">
                <a:latin typeface="Kristen ITC" pitchFamily="66" charset="0"/>
              </a:rPr>
              <a:t>Add and subtract within 20 (fast facts)</a:t>
            </a:r>
          </a:p>
          <a:p>
            <a:r>
              <a:rPr lang="en-US" sz="1900" dirty="0" smtClean="0">
                <a:latin typeface="Kristen ITC" pitchFamily="66" charset="0"/>
              </a:rPr>
              <a:t>Extend counting sequences (1-120)</a:t>
            </a:r>
          </a:p>
          <a:p>
            <a:r>
              <a:rPr lang="en-US" sz="1900" dirty="0" smtClean="0">
                <a:latin typeface="Kristen ITC" pitchFamily="66" charset="0"/>
              </a:rPr>
              <a:t>Understand place value (tens and ones)</a:t>
            </a:r>
          </a:p>
          <a:p>
            <a:r>
              <a:rPr lang="en-US" sz="1900" dirty="0" smtClean="0">
                <a:latin typeface="Kristen ITC" pitchFamily="66" charset="0"/>
              </a:rPr>
              <a:t>Use place value understanding and properties of operations to add and subtract (ten more, ten less)</a:t>
            </a:r>
          </a:p>
          <a:p>
            <a:r>
              <a:rPr lang="en-US" sz="1900" dirty="0" smtClean="0">
                <a:latin typeface="Kristen ITC" pitchFamily="66" charset="0"/>
              </a:rPr>
              <a:t>Measure lengths </a:t>
            </a:r>
          </a:p>
          <a:p>
            <a:r>
              <a:rPr lang="en-US" sz="1900" dirty="0" smtClean="0">
                <a:latin typeface="Kristen ITC" pitchFamily="66" charset="0"/>
              </a:rPr>
              <a:t>Tell and write time (hour, half hour)</a:t>
            </a:r>
          </a:p>
          <a:p>
            <a:r>
              <a:rPr lang="en-US" sz="1900" dirty="0" smtClean="0">
                <a:latin typeface="Kristen ITC" pitchFamily="66" charset="0"/>
              </a:rPr>
              <a:t>Represent and interpret data (graphing)</a:t>
            </a:r>
          </a:p>
          <a:p>
            <a:r>
              <a:rPr lang="en-US" sz="1900" dirty="0" smtClean="0">
                <a:latin typeface="Kristen ITC" pitchFamily="66" charset="0"/>
              </a:rPr>
              <a:t>Reason with shapes and their attributes (2-D, 3-D)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609600"/>
            <a:ext cx="7970026" cy="5867252"/>
            <a:chOff x="2206" y="7990"/>
            <a:chExt cx="7754" cy="4518"/>
          </a:xfrm>
        </p:grpSpPr>
        <p:sp>
          <p:nvSpPr>
            <p:cNvPr id="1027" name="AutoShape 3"/>
            <p:cNvSpPr>
              <a:spLocks noChangeArrowheads="1"/>
            </p:cNvSpPr>
            <p:nvPr/>
          </p:nvSpPr>
          <p:spPr bwMode="auto">
            <a:xfrm rot="10800000" flipV="1">
              <a:off x="6045" y="7990"/>
              <a:ext cx="3915" cy="2250"/>
            </a:xfrm>
            <a:prstGeom prst="flowChartDocument">
              <a:avLst/>
            </a:prstGeom>
            <a:solidFill>
              <a:srgbClr val="0070C0"/>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36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Arial Black" pitchFamily="34" charset="0"/>
                </a:rPr>
                <a:t>Independent Reading</a:t>
              </a:r>
              <a:endParaRPr kumimoji="0" lang="en-US" sz="3600" b="0" i="0" u="none" strike="noStrike" cap="none" normalizeH="0" baseline="0" dirty="0" smtClean="0">
                <a:ln>
                  <a:noFill/>
                </a:ln>
                <a:solidFill>
                  <a:schemeClr val="tx1"/>
                </a:solidFill>
                <a:effectLst/>
                <a:latin typeface="Arial" pitchFamily="34" charset="0"/>
              </a:endParaRPr>
            </a:p>
          </p:txBody>
        </p:sp>
        <p:sp>
          <p:nvSpPr>
            <p:cNvPr id="1028" name="AutoShape 4"/>
            <p:cNvSpPr>
              <a:spLocks noChangeArrowheads="1"/>
            </p:cNvSpPr>
            <p:nvPr/>
          </p:nvSpPr>
          <p:spPr bwMode="auto">
            <a:xfrm>
              <a:off x="2280" y="8005"/>
              <a:ext cx="3750" cy="2250"/>
            </a:xfrm>
            <a:prstGeom prst="flowChartDocument">
              <a:avLst/>
            </a:prstGeom>
            <a:solidFill>
              <a:srgbClr val="FF0000"/>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chemeClr val="tx1"/>
                  </a:solidFill>
                  <a:effectLst/>
                  <a:latin typeface="Arial Black" pitchFamily="34" charset="0"/>
                </a:rPr>
                <a:t>Writing</a:t>
              </a:r>
              <a:endParaRPr kumimoji="0" lang="en-US" sz="4000" b="0" i="0" u="none" strike="noStrike" cap="none" normalizeH="0" baseline="0" dirty="0" smtClean="0">
                <a:ln>
                  <a:noFill/>
                </a:ln>
                <a:solidFill>
                  <a:schemeClr val="tx1"/>
                </a:solidFill>
                <a:effectLst/>
                <a:latin typeface="Arial" pitchFamily="34" charset="0"/>
              </a:endParaRPr>
            </a:p>
          </p:txBody>
        </p:sp>
        <p:sp>
          <p:nvSpPr>
            <p:cNvPr id="1029" name="AutoShape 5"/>
            <p:cNvSpPr>
              <a:spLocks noChangeArrowheads="1"/>
            </p:cNvSpPr>
            <p:nvPr/>
          </p:nvSpPr>
          <p:spPr bwMode="auto">
            <a:xfrm rot="10800000" flipH="1">
              <a:off x="2206" y="10220"/>
              <a:ext cx="3780" cy="2288"/>
            </a:xfrm>
            <a:prstGeom prst="flowChartDocument">
              <a:avLst/>
            </a:prstGeom>
            <a:solidFill>
              <a:srgbClr val="00B050"/>
            </a:solidFill>
            <a:ln w="38100">
              <a:solidFill>
                <a:srgbClr val="F2F2F2"/>
              </a:solidFill>
              <a:miter lim="800000"/>
              <a:headEnd/>
              <a:tailEnd/>
            </a:ln>
            <a:effectLst>
              <a:outerShdw dist="28398" dir="3806097" algn="ctr" rotWithShape="0">
                <a:srgbClr val="4E6128">
                  <a:alpha val="50000"/>
                </a:srgbClr>
              </a:outerShdw>
            </a:effectLst>
          </p:spPr>
          <p:txBody>
            <a:bodyPr vert="horz" wrap="none" lIns="91440" tIns="45720" rIns="91440" bIns="45720" numCol="1" anchor="ctr" anchorCtr="1" compatLnSpc="1">
              <a:prstTxWarp prst="textNoShape">
                <a:avLst/>
              </a:prstTxWarp>
              <a:scene3d>
                <a:camera prst="orthographicFront">
                  <a:rot lat="0" lon="0" rev="10800000"/>
                </a:camera>
                <a:lightRig rig="threePt" dir="t"/>
              </a:scene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ysClr val="windowText" lastClr="000000"/>
                  </a:solidFill>
                  <a:effectLst/>
                  <a:latin typeface="Arial Black" pitchFamily="34" charset="0"/>
                </a:rPr>
                <a:t>Word Work</a:t>
              </a:r>
            </a:p>
          </p:txBody>
        </p:sp>
        <p:sp>
          <p:nvSpPr>
            <p:cNvPr id="1030" name="AutoShape 6"/>
            <p:cNvSpPr>
              <a:spLocks noChangeArrowheads="1"/>
            </p:cNvSpPr>
            <p:nvPr/>
          </p:nvSpPr>
          <p:spPr bwMode="auto">
            <a:xfrm rot="10800000">
              <a:off x="6045" y="10241"/>
              <a:ext cx="3915" cy="2250"/>
            </a:xfrm>
            <a:prstGeom prst="flowChartDocument">
              <a:avLst/>
            </a:prstGeom>
            <a:solidFill>
              <a:srgbClr val="E36C0A"/>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ctr" anchorCtr="1" compatLnSpc="1">
              <a:prstTxWarp prst="textNoShape">
                <a:avLst/>
              </a:prstTxWarp>
              <a:scene3d>
                <a:camera prst="orthographicFront">
                  <a:rot lat="0" lon="0" rev="10800000"/>
                </a:camera>
                <a:lightRig rig="threePt" dir="t"/>
              </a:scene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0" i="0" u="none" strike="noStrike" cap="none" normalizeH="0" baseline="0" dirty="0" smtClean="0">
                  <a:ln>
                    <a:noFill/>
                  </a:ln>
                  <a:solidFill>
                    <a:schemeClr val="tx1"/>
                  </a:solidFill>
                  <a:effectLst/>
                  <a:latin typeface="Arial Black" pitchFamily="34" charset="0"/>
                </a:rPr>
                <a:t>Supported Reading</a:t>
              </a:r>
              <a:endParaRPr kumimoji="0" lang="en-US" sz="3600" b="0" i="0" u="none" strike="noStrike" cap="none" normalizeH="0" baseline="0" dirty="0" smtClean="0">
                <a:ln>
                  <a:noFill/>
                </a:ln>
                <a:solidFill>
                  <a:schemeClr val="tx1"/>
                </a:solidFill>
                <a:effectLst/>
                <a:latin typeface="Arial" pitchFamily="34" charset="0"/>
              </a:endParaRPr>
            </a:p>
          </p:txBody>
        </p:sp>
        <p:sp>
          <p:nvSpPr>
            <p:cNvPr id="1031" name="Oval 7"/>
            <p:cNvSpPr>
              <a:spLocks noChangeArrowheads="1"/>
            </p:cNvSpPr>
            <p:nvPr/>
          </p:nvSpPr>
          <p:spPr bwMode="auto">
            <a:xfrm>
              <a:off x="4215" y="9791"/>
              <a:ext cx="3765" cy="900"/>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2400" b="0" i="0" u="none" strike="noStrike" cap="none" normalizeH="0" baseline="0" dirty="0" smtClean="0">
                  <a:ln>
                    <a:noFill/>
                  </a:ln>
                  <a:solidFill>
                    <a:schemeClr val="tx1"/>
                  </a:solidFill>
                  <a:effectLst/>
                  <a:latin typeface="Arial Black" pitchFamily="34" charset="0"/>
                </a:rPr>
                <a:t>Balanced Literacy</a:t>
              </a:r>
              <a:endParaRPr kumimoji="0" lang="en-US" sz="24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626</TotalTime>
  <Words>616</Words>
  <Application>Microsoft Office PowerPoint</Application>
  <PresentationFormat>On-screen Show (4:3)</PresentationFormat>
  <Paragraphs>174</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Calibri</vt:lpstr>
      <vt:lpstr>Comic Sans MS</vt:lpstr>
      <vt:lpstr>Jokerman</vt:lpstr>
      <vt:lpstr>Kristen ITC</vt:lpstr>
      <vt:lpstr>Wingdings</vt:lpstr>
      <vt:lpstr>Crayons</vt:lpstr>
      <vt:lpstr>Welcome to Curriculum Night!</vt:lpstr>
      <vt:lpstr>PowerPoint Presentation</vt:lpstr>
      <vt:lpstr>PowerPoint Presentation</vt:lpstr>
      <vt:lpstr>Upcoming Meeting:</vt:lpstr>
      <vt:lpstr>Goals for this year</vt:lpstr>
      <vt:lpstr>A Day in the Life of Your First Grader</vt:lpstr>
      <vt:lpstr>PowerPoint Presentation</vt:lpstr>
      <vt:lpstr>Math in 1st Grade</vt:lpstr>
      <vt:lpstr>PowerPoint Presentation</vt:lpstr>
      <vt:lpstr>PowerPoint Presentation</vt:lpstr>
      <vt:lpstr>PowerPoint Presentation</vt:lpstr>
      <vt:lpstr>  Writing</vt:lpstr>
      <vt:lpstr>PowerPoint Presentation</vt:lpstr>
      <vt:lpstr>Lunch</vt:lpstr>
      <vt:lpstr>Recess</vt:lpstr>
      <vt:lpstr>D.E.S Classroom Behavior Management</vt:lpstr>
      <vt:lpstr>  Homework:</vt:lpstr>
      <vt:lpstr>Assessments</vt:lpstr>
      <vt:lpstr>Communication</vt:lpstr>
      <vt:lpstr>PowerPoint Presentation</vt:lpstr>
    </vt:vector>
  </TitlesOfParts>
  <Company>Charlotte-Mecklenburg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ls</dc:creator>
  <cp:lastModifiedBy>Mueller, Rikki L.</cp:lastModifiedBy>
  <cp:revision>73</cp:revision>
  <dcterms:created xsi:type="dcterms:W3CDTF">2008-09-22T22:12:23Z</dcterms:created>
  <dcterms:modified xsi:type="dcterms:W3CDTF">2016-09-20T21:06:30Z</dcterms:modified>
</cp:coreProperties>
</file>