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4" r:id="rId11"/>
    <p:sldId id="266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9D08-EEFC-45FA-A982-D9A4A409814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DB312-AB6F-45B0-9532-62D54C27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mycutegraphics.com/graphics/book-image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each.bmp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8600"/>
            <a:ext cx="7924800" cy="5544028"/>
          </a:xfrm>
        </p:spPr>
      </p:pic>
      <p:sp>
        <p:nvSpPr>
          <p:cNvPr id="6" name="TextBox 5"/>
          <p:cNvSpPr txBox="1"/>
          <p:nvPr/>
        </p:nvSpPr>
        <p:spPr>
          <a:xfrm>
            <a:off x="1143000" y="6019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  <a:cs typeface="FreesiaUPC" pitchFamily="34" charset="-34"/>
              </a:rPr>
              <a:t>Where are we heading? Will we be ready?</a:t>
            </a:r>
            <a:endParaRPr lang="en-US" sz="2400" b="1" dirty="0">
              <a:latin typeface="Georgia" pitchFamily="18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29.PNG"/>
          <p:cNvPicPr>
            <a:picLocks noChangeAspect="1"/>
          </p:cNvPicPr>
          <p:nvPr/>
        </p:nvPicPr>
        <p:blipFill>
          <a:blip r:embed="rId2" cstate="print"/>
          <a:srcRect b="49688"/>
          <a:stretch>
            <a:fillRect/>
          </a:stretch>
        </p:blipFill>
        <p:spPr>
          <a:xfrm>
            <a:off x="-133236" y="-152400"/>
            <a:ext cx="92772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Working Together as a Team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Georgia" pitchFamily="18" charset="0"/>
              </a:rPr>
              <a:t>What parents can do…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Listen to your child read daily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Use the bookmarks as a guide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Weekly written reading comprehension (quality handwriting, sight words highlighted, correct grammar, rephrase question in answer)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Make it a positive experience (give them choices!)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pPr lvl="1"/>
            <a:endParaRPr lang="en-US" dirty="0" smtClean="0">
              <a:latin typeface="Georgia" pitchFamily="18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Working Together as a Team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Georgia" pitchFamily="18" charset="0"/>
              </a:rPr>
              <a:t>What your child should do…</a:t>
            </a:r>
          </a:p>
          <a:p>
            <a:r>
              <a:rPr lang="en-US" dirty="0" smtClean="0">
                <a:latin typeface="Georgia" pitchFamily="18" charset="0"/>
              </a:rPr>
              <a:t>Select a book that interests them and bring it home </a:t>
            </a:r>
          </a:p>
          <a:p>
            <a:r>
              <a:rPr lang="en-US" dirty="0" smtClean="0">
                <a:latin typeface="Georgia" pitchFamily="18" charset="0"/>
              </a:rPr>
              <a:t>Read a variety of books</a:t>
            </a:r>
          </a:p>
          <a:p>
            <a:r>
              <a:rPr lang="en-US" dirty="0" smtClean="0">
                <a:latin typeface="Georgia" pitchFamily="18" charset="0"/>
              </a:rPr>
              <a:t>Bring the book back daily</a:t>
            </a:r>
          </a:p>
          <a:p>
            <a:r>
              <a:rPr lang="en-US" dirty="0" smtClean="0">
                <a:latin typeface="Georgia" pitchFamily="18" charset="0"/>
              </a:rPr>
              <a:t>Turn in completed homework each Friday</a:t>
            </a:r>
          </a:p>
          <a:p>
            <a:r>
              <a:rPr lang="en-US" dirty="0" smtClean="0">
                <a:latin typeface="Georgia" pitchFamily="18" charset="0"/>
              </a:rPr>
              <a:t>Communicate with parents</a:t>
            </a:r>
          </a:p>
          <a:p>
            <a:r>
              <a:rPr lang="en-US" dirty="0" smtClean="0">
                <a:latin typeface="Georgia" pitchFamily="18" charset="0"/>
              </a:rPr>
              <a:t>Understand that parents, teachers, and students are a team</a:t>
            </a:r>
          </a:p>
          <a:p>
            <a:r>
              <a:rPr lang="en-US" dirty="0" smtClean="0">
                <a:latin typeface="Georgia" pitchFamily="18" charset="0"/>
              </a:rPr>
              <a:t>Be an active participant in their own learning!</a:t>
            </a: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Homework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Georgia" panose="02040502050405020303" pitchFamily="18" charset="0"/>
              </a:rPr>
              <a:t>		Homework </a:t>
            </a:r>
            <a:r>
              <a:rPr lang="en-US" sz="1600" dirty="0">
                <a:latin typeface="Georgia" panose="02040502050405020303" pitchFamily="18" charset="0"/>
              </a:rPr>
              <a:t>Due </a:t>
            </a:r>
            <a:r>
              <a:rPr lang="en-US" sz="1600" dirty="0" smtClean="0">
                <a:latin typeface="Georgia" panose="02040502050405020303" pitchFamily="18" charset="0"/>
              </a:rPr>
              <a:t>Fridays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b="1" u="sng" dirty="0">
                <a:latin typeface="Georgia" panose="02040502050405020303" pitchFamily="18" charset="0"/>
              </a:rPr>
              <a:t>1.Daily Home Reading</a:t>
            </a:r>
            <a:endParaRPr lang="en-US" sz="1600" dirty="0"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Please continue to read daily with your child and note it in the Reading Log.  The books your child is bringing home are “just right” books that are on his/her independent reading level.</a:t>
            </a:r>
          </a:p>
          <a:p>
            <a:pPr marL="0" indent="0">
              <a:buNone/>
            </a:pPr>
            <a:r>
              <a:rPr lang="en-US" sz="1600" b="1" u="sng" dirty="0">
                <a:latin typeface="Georgia" panose="02040502050405020303" pitchFamily="18" charset="0"/>
              </a:rPr>
              <a:t>2.Reading Comprehension</a:t>
            </a:r>
            <a:endParaRPr lang="en-US" sz="1600" dirty="0"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Please ask your child questions </a:t>
            </a:r>
            <a:r>
              <a:rPr lang="en-US" sz="1600" b="1" u="sng" dirty="0">
                <a:latin typeface="Georgia" panose="02040502050405020303" pitchFamily="18" charset="0"/>
              </a:rPr>
              <a:t>daily</a:t>
            </a:r>
            <a:r>
              <a:rPr lang="en-US" sz="1600" dirty="0">
                <a:latin typeface="Georgia" panose="02040502050405020303" pitchFamily="18" charset="0"/>
              </a:rPr>
              <a:t> from the </a:t>
            </a:r>
            <a:r>
              <a:rPr lang="en-US" sz="1600" b="1" u="sng" dirty="0">
                <a:latin typeface="Georgia" panose="02040502050405020303" pitchFamily="18" charset="0"/>
              </a:rPr>
              <a:t>reading comprehension bookmark</a:t>
            </a:r>
            <a:r>
              <a:rPr lang="en-US" sz="1600" b="1" dirty="0">
                <a:latin typeface="Georgia" panose="02040502050405020303" pitchFamily="18" charset="0"/>
              </a:rPr>
              <a:t> </a:t>
            </a:r>
            <a:r>
              <a:rPr lang="en-US" sz="1600" dirty="0">
                <a:latin typeface="Georgia" panose="02040502050405020303" pitchFamily="18" charset="0"/>
              </a:rPr>
              <a:t>that go along with the</a:t>
            </a:r>
            <a:r>
              <a:rPr lang="en-US" sz="1600" b="1" dirty="0">
                <a:latin typeface="Georgia" panose="02040502050405020303" pitchFamily="18" charset="0"/>
              </a:rPr>
              <a:t> books </a:t>
            </a:r>
            <a:r>
              <a:rPr lang="en-US" sz="1600" dirty="0">
                <a:latin typeface="Georgia" panose="02040502050405020303" pitchFamily="18" charset="0"/>
              </a:rPr>
              <a:t>you are</a:t>
            </a:r>
            <a:r>
              <a:rPr lang="en-US" sz="1600" b="1" dirty="0">
                <a:latin typeface="Georgia" panose="02040502050405020303" pitchFamily="18" charset="0"/>
              </a:rPr>
              <a:t> reading at home this week.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b="1" u="sng" dirty="0">
                <a:latin typeface="Georgia" panose="02040502050405020303" pitchFamily="18" charset="0"/>
              </a:rPr>
              <a:t>3.Written Reading Comprehension</a:t>
            </a:r>
            <a:endParaRPr lang="en-US" sz="1600" dirty="0"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Write the </a:t>
            </a:r>
            <a:r>
              <a:rPr lang="en-US" sz="1600" b="1" dirty="0">
                <a:latin typeface="Georgia" panose="02040502050405020303" pitchFamily="18" charset="0"/>
              </a:rPr>
              <a:t>question</a:t>
            </a:r>
            <a:r>
              <a:rPr lang="en-US" sz="1600" dirty="0">
                <a:latin typeface="Georgia" panose="02040502050405020303" pitchFamily="18" charset="0"/>
              </a:rPr>
              <a:t> (adult) and </a:t>
            </a:r>
            <a:r>
              <a:rPr lang="en-US" sz="1600" b="1" dirty="0">
                <a:latin typeface="Georgia" panose="02040502050405020303" pitchFamily="18" charset="0"/>
              </a:rPr>
              <a:t>answer </a:t>
            </a:r>
            <a:r>
              <a:rPr lang="en-US" sz="1600" dirty="0">
                <a:latin typeface="Georgia" panose="02040502050405020303" pitchFamily="18" charset="0"/>
              </a:rPr>
              <a:t>(child) to one question from the reading comprehension on the attached lined paper.</a:t>
            </a:r>
          </a:p>
          <a:p>
            <a:r>
              <a:rPr lang="en-US" sz="1600" dirty="0">
                <a:latin typeface="Georgia" panose="02040502050405020303" pitchFamily="18" charset="0"/>
              </a:rPr>
              <a:t>Written answers to comprehension bookmark questions should reflect your child’s best effort and quality handwriting.</a:t>
            </a:r>
          </a:p>
          <a:p>
            <a:r>
              <a:rPr lang="en-US" sz="1600" dirty="0">
                <a:latin typeface="Georgia" panose="02040502050405020303" pitchFamily="18" charset="0"/>
              </a:rPr>
              <a:t>Please have your child use the question to start the answer both orally and written. </a:t>
            </a:r>
          </a:p>
          <a:p>
            <a:r>
              <a:rPr lang="en-US" sz="1600" u="sng" dirty="0">
                <a:latin typeface="Georgia" panose="02040502050405020303" pitchFamily="18" charset="0"/>
              </a:rPr>
              <a:t>Example</a:t>
            </a:r>
            <a:r>
              <a:rPr lang="en-US" sz="1600" dirty="0">
                <a:latin typeface="Georgia" panose="02040502050405020303" pitchFamily="18" charset="0"/>
              </a:rPr>
              <a:t>: Why do you think the author wrote this book? Answer: I think the author wrote this book because </a:t>
            </a:r>
            <a:r>
              <a:rPr lang="en-US" sz="1600" dirty="0" smtClean="0">
                <a:latin typeface="Georgia" panose="02040502050405020303" pitchFamily="18" charset="0"/>
              </a:rPr>
              <a:t>…</a:t>
            </a:r>
            <a:endParaRPr lang="en-US" sz="1600" dirty="0">
              <a:latin typeface="Georgia" panose="02040502050405020303" pitchFamily="18" charset="0"/>
            </a:endParaRPr>
          </a:p>
        </p:txBody>
      </p:sp>
      <p:pic>
        <p:nvPicPr>
          <p:cNvPr id="4" name="Picture 3" descr="Book Clip art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274638"/>
            <a:ext cx="1752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44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ppy_rea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304800"/>
            <a:ext cx="3886200" cy="2796343"/>
          </a:xfrm>
        </p:spPr>
      </p:pic>
      <p:pic>
        <p:nvPicPr>
          <p:cNvPr id="1026" name="Picture 2" descr="http://jessalma.files.wordpress.com/2014/04/reading3kidrea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5591175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First Grade</a:t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</a:b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Reading Comprehension Goals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Students are able to fluently read, comprehend, and critically think about a variety of texts.</a:t>
            </a:r>
          </a:p>
          <a:p>
            <a:r>
              <a:rPr lang="en-US" dirty="0" smtClean="0">
                <a:latin typeface="Georgia" pitchFamily="18" charset="0"/>
              </a:rPr>
              <a:t>Ask and answer questions beyond basic recall of facts.</a:t>
            </a:r>
          </a:p>
          <a:p>
            <a:r>
              <a:rPr lang="en-US" dirty="0" smtClean="0">
                <a:latin typeface="Georgia" pitchFamily="18" charset="0"/>
              </a:rPr>
              <a:t>Use evidence from the text to support answers to comprehension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CMS &amp; MCLASS Reading assessment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eorgia" pitchFamily="18" charset="0"/>
              </a:rPr>
              <a:t>CMS uses MCLASS reading materials to determine student reading levels 3x a year.</a:t>
            </a:r>
          </a:p>
          <a:p>
            <a:r>
              <a:rPr lang="en-US" dirty="0" smtClean="0">
                <a:latin typeface="Georgia" pitchFamily="18" charset="0"/>
              </a:rPr>
              <a:t>Reading and writing skills need to be at the same level in order to help students succeed.</a:t>
            </a:r>
          </a:p>
          <a:p>
            <a:r>
              <a:rPr lang="en-US" dirty="0" smtClean="0">
                <a:latin typeface="Georgia" pitchFamily="18" charset="0"/>
              </a:rPr>
              <a:t>Students should become familiar with written responses and the academic language necessary to enhance understanding (comprehension).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Working together as a team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What we are doing: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Developing strategies for unknown words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Developing fluency on independent level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Determining and providing just right books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Small group reading on instructional level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Familiarizing students with evidence based terminology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A Variety of Materials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Content Placeholder 3" descr="IMG_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03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Examples of Answers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</p:nvPr>
        </p:nvGraphicFramePr>
        <p:xfrm>
          <a:off x="533400" y="1981200"/>
          <a:ext cx="7924800" cy="462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6662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Minimal Understanding</a:t>
                      </a:r>
                    </a:p>
                    <a:p>
                      <a:pPr algn="ctr"/>
                      <a:r>
                        <a:rPr lang="en-US" dirty="0" smtClean="0"/>
                        <a:t>(1)</a:t>
                      </a:r>
                    </a:p>
                    <a:p>
                      <a:pPr algn="ctr"/>
                      <a:r>
                        <a:rPr lang="en-US" sz="1400" b="0" dirty="0" smtClean="0"/>
                        <a:t>Minimally</a:t>
                      </a:r>
                      <a:r>
                        <a:rPr lang="en-US" sz="1400" b="0" baseline="0" dirty="0" smtClean="0"/>
                        <a:t> addresses the demands of the question and uses minimal information to show information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General Understanding (2)</a:t>
                      </a:r>
                      <a:r>
                        <a:rPr lang="en-US" sz="1800" b="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/>
                        <a:t>Partially addresses the demands of the question and uses general information.</a:t>
                      </a:r>
                      <a:endParaRPr lang="en-US" sz="1400" b="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</a:t>
                      </a:r>
                      <a:r>
                        <a:rPr lang="en-US" baseline="0" dirty="0" smtClean="0"/>
                        <a:t> Understanding</a:t>
                      </a:r>
                    </a:p>
                    <a:p>
                      <a:pPr algn="ctr"/>
                      <a:r>
                        <a:rPr lang="en-US" baseline="0" dirty="0" smtClean="0"/>
                        <a:t>(3)</a:t>
                      </a:r>
                    </a:p>
                    <a:p>
                      <a:pPr algn="ctr"/>
                      <a:r>
                        <a:rPr lang="en-US" sz="1400" b="0" dirty="0" smtClean="0"/>
                        <a:t>Addresses the demands of the question and effectively</a:t>
                      </a:r>
                      <a:r>
                        <a:rPr lang="en-US" sz="1400" b="0" baseline="0" dirty="0" smtClean="0"/>
                        <a:t> uses detailed information</a:t>
                      </a:r>
                      <a:endParaRPr lang="en-US" sz="1400" dirty="0"/>
                    </a:p>
                  </a:txBody>
                  <a:tcPr/>
                </a:tc>
              </a:tr>
              <a:tr h="3067546">
                <a:tc>
                  <a:txBody>
                    <a:bodyPr/>
                    <a:lstStyle/>
                    <a:p>
                      <a:r>
                        <a:rPr lang="en-US" dirty="0" smtClean="0"/>
                        <a:t>He likes his sister.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Mike helped his sister because she spilled the water.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Mike</a:t>
                      </a:r>
                      <a:r>
                        <a:rPr lang="en-US" baseline="0" dirty="0" smtClean="0"/>
                        <a:t> was having a bad day and his</a:t>
                      </a:r>
                      <a:r>
                        <a:rPr lang="en-US" dirty="0" smtClean="0"/>
                        <a:t> sister helped him</a:t>
                      </a:r>
                      <a:r>
                        <a:rPr lang="en-US" baseline="0" dirty="0" smtClean="0"/>
                        <a:t> when he tripped that morning. When his sister tripped over Tiger’s bowl, Mike gave her a paper towel to help clean up the mess. Mike turned his bad day into a good day.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129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eorgia" pitchFamily="18" charset="0"/>
              </a:rPr>
              <a:t>Why does Mike help his sister at the end of the story? </a:t>
            </a:r>
          </a:p>
          <a:p>
            <a:pPr algn="ctr"/>
            <a:r>
              <a:rPr lang="en-US" b="1" dirty="0" smtClean="0">
                <a:latin typeface="Georgia" pitchFamily="18" charset="0"/>
              </a:rPr>
              <a:t>Use part of the story in your answer.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0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Examples of Answers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229600" cy="430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Minimal Understanding</a:t>
                      </a:r>
                    </a:p>
                    <a:p>
                      <a:pPr algn="ctr"/>
                      <a:r>
                        <a:rPr lang="en-US" dirty="0" smtClean="0"/>
                        <a:t>(1)</a:t>
                      </a:r>
                    </a:p>
                    <a:p>
                      <a:pPr algn="ctr"/>
                      <a:r>
                        <a:rPr lang="en-US" sz="1400" b="0" dirty="0" smtClean="0"/>
                        <a:t>Minimally</a:t>
                      </a:r>
                      <a:r>
                        <a:rPr lang="en-US" sz="1400" b="0" baseline="0" dirty="0" smtClean="0"/>
                        <a:t> addresses the demands of the question and uses minimal information to show information.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Understanding</a:t>
                      </a:r>
                    </a:p>
                    <a:p>
                      <a:pPr algn="ctr"/>
                      <a:r>
                        <a:rPr lang="en-US" baseline="0" dirty="0" smtClean="0"/>
                        <a:t>(2)</a:t>
                      </a:r>
                    </a:p>
                    <a:p>
                      <a:pPr algn="ctr"/>
                      <a:r>
                        <a:rPr lang="en-US" sz="1400" b="0" baseline="0" dirty="0" smtClean="0"/>
                        <a:t>Partially addresses the demands of the question and uses general information.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 Understanding</a:t>
                      </a:r>
                    </a:p>
                    <a:p>
                      <a:pPr algn="ctr"/>
                      <a:r>
                        <a:rPr lang="en-US" dirty="0" smtClean="0"/>
                        <a:t>(3)</a:t>
                      </a:r>
                    </a:p>
                    <a:p>
                      <a:pPr algn="ctr"/>
                      <a:r>
                        <a:rPr lang="en-US" sz="1400" b="0" dirty="0" smtClean="0"/>
                        <a:t>Addresses the demands of the question and effectively</a:t>
                      </a:r>
                      <a:r>
                        <a:rPr lang="en-US" sz="1400" b="0" baseline="0" dirty="0" smtClean="0"/>
                        <a:t> uses detailed information.</a:t>
                      </a:r>
                      <a:endParaRPr lang="en-US" sz="1400" b="0" dirty="0"/>
                    </a:p>
                  </a:txBody>
                  <a:tcPr/>
                </a:tc>
              </a:tr>
              <a:tr h="3027304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book has a bridge.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It is a good title because</a:t>
                      </a:r>
                      <a:r>
                        <a:rPr lang="en-US" baseline="0" dirty="0" smtClean="0"/>
                        <a:t> it tells how to build a bridge.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a Bridge</a:t>
                      </a:r>
                      <a:r>
                        <a:rPr lang="en-US" baseline="0" dirty="0" smtClean="0"/>
                        <a:t> is a good title for this book because it explains what a bridge is and how they are built. On page 8, the author put a table in to show different types of bridges. The last 5 pages of the book show pictures and the steps for how to build a bridge.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219200"/>
            <a:ext cx="769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eorgia" pitchFamily="18" charset="0"/>
              </a:rPr>
              <a:t>Tell why building a bridge is a good title for this book. Use details from the book in your answer.    </a:t>
            </a:r>
            <a:endParaRPr lang="en-US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561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FreesiaUPC</vt:lpstr>
      <vt:lpstr>Georgia</vt:lpstr>
      <vt:lpstr>Office Theme</vt:lpstr>
      <vt:lpstr>PowerPoint Presentation</vt:lpstr>
      <vt:lpstr>First Grade Reading Comprehension Goals</vt:lpstr>
      <vt:lpstr>CMS &amp; MCLASS Reading assessment</vt:lpstr>
      <vt:lpstr>Working together as a team</vt:lpstr>
      <vt:lpstr>A Variety of Materials</vt:lpstr>
      <vt:lpstr>PowerPoint Presentation</vt:lpstr>
      <vt:lpstr>Examples of Answers</vt:lpstr>
      <vt:lpstr>PowerPoint Presentation</vt:lpstr>
      <vt:lpstr>Examples of Answers</vt:lpstr>
      <vt:lpstr>PowerPoint Presentation</vt:lpstr>
      <vt:lpstr>Working Together as a Team</vt:lpstr>
      <vt:lpstr>Working Together as a Team</vt:lpstr>
      <vt:lpstr>Homework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cindy.harrigan</dc:creator>
  <cp:lastModifiedBy>Dibble, Emily A.</cp:lastModifiedBy>
  <cp:revision>18</cp:revision>
  <dcterms:created xsi:type="dcterms:W3CDTF">2015-02-20T13:26:08Z</dcterms:created>
  <dcterms:modified xsi:type="dcterms:W3CDTF">2015-11-10T12:46:24Z</dcterms:modified>
</cp:coreProperties>
</file>